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18" r:id="rId2"/>
    <p:sldId id="319" r:id="rId3"/>
    <p:sldId id="287" r:id="rId4"/>
    <p:sldId id="288" r:id="rId5"/>
    <p:sldId id="289" r:id="rId6"/>
    <p:sldId id="290" r:id="rId7"/>
    <p:sldId id="293" r:id="rId8"/>
    <p:sldId id="296" r:id="rId9"/>
    <p:sldId id="295" r:id="rId10"/>
    <p:sldId id="297" r:id="rId11"/>
    <p:sldId id="298" r:id="rId12"/>
    <p:sldId id="299" r:id="rId13"/>
    <p:sldId id="300" r:id="rId14"/>
    <p:sldId id="301" r:id="rId15"/>
    <p:sldId id="316" r:id="rId16"/>
    <p:sldId id="320" r:id="rId17"/>
    <p:sldId id="326" r:id="rId18"/>
    <p:sldId id="322" r:id="rId19"/>
    <p:sldId id="323" r:id="rId20"/>
    <p:sldId id="325" r:id="rId21"/>
    <p:sldId id="327" r:id="rId22"/>
    <p:sldId id="303" r:id="rId23"/>
    <p:sldId id="304" r:id="rId24"/>
    <p:sldId id="305" r:id="rId25"/>
    <p:sldId id="306" r:id="rId26"/>
    <p:sldId id="307" r:id="rId27"/>
    <p:sldId id="308" r:id="rId28"/>
    <p:sldId id="314" r:id="rId29"/>
    <p:sldId id="309" r:id="rId30"/>
    <p:sldId id="310" r:id="rId31"/>
    <p:sldId id="312" r:id="rId32"/>
    <p:sldId id="315" r:id="rId33"/>
  </p:sldIdLst>
  <p:sldSz cx="12192000" cy="6858000"/>
  <p:notesSz cx="6735763" cy="9866313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Inter 18pt 18pt" panose="02000503000000020004" pitchFamily="2" charset="0"/>
      <p:regular r:id="rId40"/>
      <p:bold r:id="rId41"/>
      <p:italic r:id="rId42"/>
      <p:boldItalic r:id="rId43"/>
    </p:embeddedFont>
    <p:embeddedFont>
      <p:font typeface="Inter 18pt 18pt Medium" panose="02000503000000020004" pitchFamily="2" charset="0"/>
      <p:regular r:id="rId44"/>
      <p: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1300" userDrawn="1">
          <p15:clr>
            <a:srgbClr val="A4A3A4"/>
          </p15:clr>
        </p15:guide>
        <p15:guide id="5" pos="1481" userDrawn="1">
          <p15:clr>
            <a:srgbClr val="A4A3A4"/>
          </p15:clr>
        </p15:guide>
        <p15:guide id="6" pos="2525" userDrawn="1">
          <p15:clr>
            <a:srgbClr val="A4A3A4"/>
          </p15:clr>
        </p15:guide>
        <p15:guide id="7" pos="2706" userDrawn="1">
          <p15:clr>
            <a:srgbClr val="A4A3A4"/>
          </p15:clr>
        </p15:guide>
        <p15:guide id="8" pos="3749" userDrawn="1">
          <p15:clr>
            <a:srgbClr val="A4A3A4"/>
          </p15:clr>
        </p15:guide>
        <p15:guide id="9" pos="3931" userDrawn="1">
          <p15:clr>
            <a:srgbClr val="A4A3A4"/>
          </p15:clr>
        </p15:guide>
        <p15:guide id="10" pos="4951" userDrawn="1">
          <p15:clr>
            <a:srgbClr val="A4A3A4"/>
          </p15:clr>
        </p15:guide>
        <p15:guide id="11" pos="5110" userDrawn="1">
          <p15:clr>
            <a:srgbClr val="A4A3A4"/>
          </p15:clr>
        </p15:guide>
        <p15:guide id="12" pos="6199" userDrawn="1">
          <p15:clr>
            <a:srgbClr val="A4A3A4"/>
          </p15:clr>
        </p15:guide>
        <p15:guide id="13" pos="6357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orient="horz" pos="232" userDrawn="1">
          <p15:clr>
            <a:srgbClr val="A4A3A4"/>
          </p15:clr>
        </p15:guide>
        <p15:guide id="16" orient="horz" pos="731" userDrawn="1">
          <p15:clr>
            <a:srgbClr val="A4A3A4"/>
          </p15:clr>
        </p15:guide>
        <p15:guide id="17" orient="horz" pos="913" userDrawn="1">
          <p15:clr>
            <a:srgbClr val="A4A3A4"/>
          </p15:clr>
        </p15:guide>
        <p15:guide id="18" orient="horz" pos="1389" userDrawn="1">
          <p15:clr>
            <a:srgbClr val="A4A3A4"/>
          </p15:clr>
        </p15:guide>
        <p15:guide id="19" orient="horz" pos="1548" userDrawn="1">
          <p15:clr>
            <a:srgbClr val="A4A3A4"/>
          </p15:clr>
        </p15:guide>
        <p15:guide id="20" orient="horz" pos="2069" userDrawn="1">
          <p15:clr>
            <a:srgbClr val="A4A3A4"/>
          </p15:clr>
        </p15:guide>
        <p15:guide id="21" orient="horz" pos="2251" userDrawn="1">
          <p15:clr>
            <a:srgbClr val="A4A3A4"/>
          </p15:clr>
        </p15:guide>
        <p15:guide id="22" orient="horz" pos="2750" userDrawn="1">
          <p15:clr>
            <a:srgbClr val="A4A3A4"/>
          </p15:clr>
        </p15:guide>
        <p15:guide id="23" orient="horz" pos="2908" userDrawn="1">
          <p15:clr>
            <a:srgbClr val="A4A3A4"/>
          </p15:clr>
        </p15:guide>
        <p15:guide id="24" orient="horz" pos="3407" userDrawn="1">
          <p15:clr>
            <a:srgbClr val="A4A3A4"/>
          </p15:clr>
        </p15:guide>
        <p15:guide id="25" orient="horz" pos="3543" userDrawn="1">
          <p15:clr>
            <a:srgbClr val="A4A3A4"/>
          </p15:clr>
        </p15:guide>
        <p15:guide id="26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BED"/>
    <a:srgbClr val="E9F0FF"/>
    <a:srgbClr val="6699FF"/>
    <a:srgbClr val="6799FF"/>
    <a:srgbClr val="437CF3"/>
    <a:srgbClr val="00003D"/>
    <a:srgbClr val="1F6FFF"/>
    <a:srgbClr val="1E66F1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84" y="712"/>
      </p:cViewPr>
      <p:guideLst>
        <p:guide orient="horz" pos="2160"/>
        <p:guide pos="3840"/>
        <p:guide pos="234"/>
        <p:guide pos="1300"/>
        <p:guide pos="1481"/>
        <p:guide pos="2525"/>
        <p:guide pos="2706"/>
        <p:guide pos="3749"/>
        <p:guide pos="3931"/>
        <p:guide pos="4951"/>
        <p:guide pos="5110"/>
        <p:guide pos="6199"/>
        <p:guide pos="6357"/>
        <p:guide pos="7423"/>
        <p:guide orient="horz" pos="232"/>
        <p:guide orient="horz" pos="731"/>
        <p:guide orient="horz" pos="913"/>
        <p:guide orient="horz" pos="1389"/>
        <p:guide orient="horz" pos="1548"/>
        <p:guide orient="horz" pos="2069"/>
        <p:guide orient="horz" pos="2251"/>
        <p:guide orient="horz" pos="2750"/>
        <p:guide orient="horz" pos="2908"/>
        <p:guide orient="horz" pos="3407"/>
        <p:guide orient="horz" pos="3543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894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30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343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9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D169280-B5EB-AAD7-970D-118ABDC26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74410-F0EA-9E96-D332-CD5740D839FF}"/>
              </a:ext>
            </a:extLst>
          </p:cNvPr>
          <p:cNvCxnSpPr/>
          <p:nvPr userDrawn="1"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390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D169280-B5EB-AAD7-970D-118ABDC26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74410-F0EA-9E96-D332-CD5740D839FF}"/>
              </a:ext>
            </a:extLst>
          </p:cNvPr>
          <p:cNvCxnSpPr/>
          <p:nvPr userDrawn="1"/>
        </p:nvCxnSpPr>
        <p:spPr>
          <a:xfrm>
            <a:off x="371475" y="1141109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543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12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4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8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8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496F5-FE1B-479E-B7D2-87024BF4129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B7536-E0E1-49F3-9117-283E2A553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3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openxmlformats.org/officeDocument/2006/relationships/image" Target="../media/image6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4" Type="http://schemas.openxmlformats.org/officeDocument/2006/relationships/image" Target="../media/image6.sv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6.sv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9.jpeg"/><Relationship Id="rId18" Type="http://schemas.openxmlformats.org/officeDocument/2006/relationships/image" Target="../media/image94.png"/><Relationship Id="rId26" Type="http://schemas.openxmlformats.org/officeDocument/2006/relationships/image" Target="../media/image100.jpg"/><Relationship Id="rId3" Type="http://schemas.openxmlformats.org/officeDocument/2006/relationships/image" Target="../media/image5.png"/><Relationship Id="rId21" Type="http://schemas.openxmlformats.org/officeDocument/2006/relationships/image" Target="../media/image96.pn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99.png"/><Relationship Id="rId2" Type="http://schemas.openxmlformats.org/officeDocument/2006/relationships/image" Target="../media/image72.jp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11" Type="http://schemas.openxmlformats.org/officeDocument/2006/relationships/image" Target="../media/image87.jpeg"/><Relationship Id="rId24" Type="http://schemas.openxmlformats.org/officeDocument/2006/relationships/image" Target="../media/image98.pn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23" Type="http://schemas.microsoft.com/office/2007/relationships/hdphoto" Target="../media/hdphoto11.wdp"/><Relationship Id="rId28" Type="http://schemas.openxmlformats.org/officeDocument/2006/relationships/image" Target="../media/image102.jpg"/><Relationship Id="rId10" Type="http://schemas.openxmlformats.org/officeDocument/2006/relationships/image" Target="../media/image86.png"/><Relationship Id="rId19" Type="http://schemas.microsoft.com/office/2007/relationships/hdphoto" Target="../media/hdphoto10.wdp"/><Relationship Id="rId4" Type="http://schemas.openxmlformats.org/officeDocument/2006/relationships/image" Target="../media/image6.svg"/><Relationship Id="rId9" Type="http://schemas.openxmlformats.org/officeDocument/2006/relationships/image" Target="../media/image85.jpeg"/><Relationship Id="rId14" Type="http://schemas.openxmlformats.org/officeDocument/2006/relationships/image" Target="../media/image90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26" Type="http://schemas.openxmlformats.org/officeDocument/2006/relationships/image" Target="../media/image124.jpeg"/><Relationship Id="rId3" Type="http://schemas.openxmlformats.org/officeDocument/2006/relationships/image" Target="../media/image5.png"/><Relationship Id="rId21" Type="http://schemas.openxmlformats.org/officeDocument/2006/relationships/image" Target="../media/image119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17" Type="http://schemas.openxmlformats.org/officeDocument/2006/relationships/image" Target="../media/image116.jpg"/><Relationship Id="rId25" Type="http://schemas.openxmlformats.org/officeDocument/2006/relationships/image" Target="../media/image123.jpg"/><Relationship Id="rId2" Type="http://schemas.openxmlformats.org/officeDocument/2006/relationships/image" Target="../media/image72.jpg"/><Relationship Id="rId16" Type="http://schemas.openxmlformats.org/officeDocument/2006/relationships/image" Target="../media/image115.jpeg"/><Relationship Id="rId20" Type="http://schemas.microsoft.com/office/2007/relationships/hdphoto" Target="../media/hdphoto13.wdp"/><Relationship Id="rId29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11" Type="http://schemas.openxmlformats.org/officeDocument/2006/relationships/image" Target="../media/image110.jpeg"/><Relationship Id="rId24" Type="http://schemas.openxmlformats.org/officeDocument/2006/relationships/image" Target="../media/image122.jpeg"/><Relationship Id="rId5" Type="http://schemas.openxmlformats.org/officeDocument/2006/relationships/image" Target="../media/image105.png"/><Relationship Id="rId15" Type="http://schemas.openxmlformats.org/officeDocument/2006/relationships/image" Target="../media/image114.png"/><Relationship Id="rId23" Type="http://schemas.openxmlformats.org/officeDocument/2006/relationships/image" Target="../media/image121.jpg"/><Relationship Id="rId28" Type="http://schemas.openxmlformats.org/officeDocument/2006/relationships/image" Target="../media/image126.jpe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image" Target="../media/image129.png"/><Relationship Id="rId4" Type="http://schemas.openxmlformats.org/officeDocument/2006/relationships/image" Target="../media/image6.sv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0.jpeg"/><Relationship Id="rId27" Type="http://schemas.openxmlformats.org/officeDocument/2006/relationships/image" Target="../media/image125.jpeg"/><Relationship Id="rId30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E38271-BF1E-12B1-3D27-0A3305CF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9" y="-6350"/>
            <a:ext cx="12203289" cy="6864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8E214-8C15-242E-3CC0-FBD0DC157330}"/>
              </a:ext>
            </a:extLst>
          </p:cNvPr>
          <p:cNvSpPr txBox="1"/>
          <p:nvPr/>
        </p:nvSpPr>
        <p:spPr>
          <a:xfrm>
            <a:off x="285017" y="2407375"/>
            <a:ext cx="6115050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Безопасность объектов использования атомной </a:t>
            </a:r>
            <a:br>
              <a:rPr lang="ru-RU" sz="36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36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ядерной энергии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551922-4A4E-2D4E-0447-3A64A8A3E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7433" y="0"/>
            <a:ext cx="8824568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179F14-1A3D-0BDF-92BF-44CFF616FC9B}"/>
              </a:ext>
            </a:extLst>
          </p:cNvPr>
          <p:cNvSpPr txBox="1"/>
          <p:nvPr/>
        </p:nvSpPr>
        <p:spPr>
          <a:xfrm>
            <a:off x="285017" y="6191498"/>
            <a:ext cx="61150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rusatomexp.ru</a:t>
            </a:r>
            <a:endParaRPr lang="ru-RU" sz="16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248548-0441-A73F-D31F-EE2F4B2BC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5" y="401033"/>
            <a:ext cx="3070793" cy="10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A3706-12ED-12B5-BD45-43AA77606D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3337A0-12A9-F8AE-B83A-27C4EBB9ED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FC90A3-C3B8-47D9-8B58-7DBC3E80C484}"/>
              </a:ext>
            </a:extLst>
          </p:cNvPr>
          <p:cNvSpPr txBox="1"/>
          <p:nvPr/>
        </p:nvSpPr>
        <p:spPr>
          <a:xfrm>
            <a:off x="269606" y="236978"/>
            <a:ext cx="9117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Работа в сфере оборонной промышленности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4B573E-0DB8-510E-C11B-0A08D9B875FF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19B616B-9667-BD97-93E8-6219B388F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1653">
            <a:off x="2374425" y="-1579055"/>
            <a:ext cx="9763890" cy="9727185"/>
          </a:xfrm>
          <a:prstGeom prst="rect">
            <a:avLst/>
          </a:prstGeom>
        </p:spPr>
      </p:pic>
      <p:graphicFrame>
        <p:nvGraphicFramePr>
          <p:cNvPr id="11" name="Объект 1">
            <a:extLst>
              <a:ext uri="{FF2B5EF4-FFF2-40B4-BE49-F238E27FC236}">
                <a16:creationId xmlns:a16="http://schemas.microsoft.com/office/drawing/2014/main" id="{42AF8E55-3AD6-856B-FD1E-8FCAE3F17C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140834"/>
              </p:ext>
            </p:extLst>
          </p:nvPr>
        </p:nvGraphicFramePr>
        <p:xfrm>
          <a:off x="4315632" y="1449388"/>
          <a:ext cx="2038868" cy="2881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95886" imgH="8048353" progId="Acrobat.Document.DC">
                  <p:embed/>
                </p:oleObj>
              </mc:Choice>
              <mc:Fallback>
                <p:oleObj name="Acrobat Document" r:id="rId4" imgW="5695886" imgH="8048353" progId="Acrobat.Document.DC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E12C62DD-2BE0-4583-9910-B273C07979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5632" y="1449388"/>
                        <a:ext cx="2038868" cy="2881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D5B1347-FAEF-D71A-1EFF-4E8D88233951}"/>
              </a:ext>
            </a:extLst>
          </p:cNvPr>
          <p:cNvSpPr txBox="1"/>
          <p:nvPr/>
        </p:nvSpPr>
        <p:spPr>
          <a:xfrm>
            <a:off x="6516133" y="1802199"/>
            <a:ext cx="2222753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ГТ № 0134842 </a:t>
            </a:r>
            <a:b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30.07.2023 г.</a:t>
            </a:r>
          </a:p>
          <a:p>
            <a:r>
              <a:rPr lang="ru-RU" sz="11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проведение работ, связанных с использованием сведений, составляющих государственную тайну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E72233-196B-0A37-E393-BBC5145AF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012" y="3635263"/>
            <a:ext cx="1992769" cy="28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3CD96C-DD3A-1820-1A2B-112DC6DCEB49}"/>
              </a:ext>
            </a:extLst>
          </p:cNvPr>
          <p:cNvSpPr txBox="1"/>
          <p:nvPr/>
        </p:nvSpPr>
        <p:spPr>
          <a:xfrm>
            <a:off x="9543832" y="4116438"/>
            <a:ext cx="236929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№ГК-1-16-0491 </a:t>
            </a:r>
            <a:b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06.08.2025 г.</a:t>
            </a:r>
          </a:p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осуществление деятельности </a:t>
            </a:r>
            <a:br>
              <a:rPr lang="ru-RU" sz="11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1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использованию ядерных материалов и радиоактивных веществ при проведении работ по использованию атомной энергии в оборонных целях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4CB06-A22A-951F-0223-5E68DC9C9E5A}"/>
              </a:ext>
            </a:extLst>
          </p:cNvPr>
          <p:cNvSpPr txBox="1"/>
          <p:nvPr/>
        </p:nvSpPr>
        <p:spPr>
          <a:xfrm>
            <a:off x="278875" y="1449388"/>
            <a:ext cx="354077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ООО «РАЭ» осуществляется деятельность в рамках работ </a:t>
            </a:r>
            <a:b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документацией, составляющих государственную тайну </a:t>
            </a:r>
            <a:b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 так же в рамках работ </a:t>
            </a:r>
            <a:b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использованию ядерных материалов и радиоактивных веществ при проведении работ по использованию атомной энергии в оборонных целях.</a:t>
            </a:r>
          </a:p>
          <a:p>
            <a:pPr>
              <a:spcAft>
                <a:spcPts val="1200"/>
              </a:spcAft>
            </a:pP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Работники ООО «РАЭ» имеют соответствующую квалификацию и прошли необходимое обучение для выполнения данного вида работ.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F5C779-A725-F29F-25F4-3F11B6CE6BB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10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45244B-4397-4545-8D22-66A459769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6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B8FAE9-DAB3-6A07-2EDA-17144DD5850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8921C-F92E-3153-B2BD-1A08AF00C85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Производство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95CA5-F244-D019-CB2D-12F383B8DEE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824AC95-068F-6A5D-8BCD-B6BB760A10B8}"/>
              </a:ext>
            </a:extLst>
          </p:cNvPr>
          <p:cNvSpPr txBox="1"/>
          <p:nvPr/>
        </p:nvSpPr>
        <p:spPr>
          <a:xfrm>
            <a:off x="317713" y="1106486"/>
            <a:ext cx="56338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располагает современной производственной площадкой, на которой осуществляется изготовление продукции, включая грузоподъёмное оборудование для объектов использования атомной энергии: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C4C0C-643C-F4FE-56D8-638D69E798EA}"/>
              </a:ext>
            </a:extLst>
          </p:cNvPr>
          <p:cNvSpPr txBox="1"/>
          <p:nvPr/>
        </p:nvSpPr>
        <p:spPr>
          <a:xfrm>
            <a:off x="317713" y="2492375"/>
            <a:ext cx="577828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Краны мостовые электрические двухбалочные опорные;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Краны мостовые электрические однобалочные (подвесные/опорные);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Краны консольные электрические;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Тали электрические (передвижные/стационарные);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Тали ручные (передвижные/стационарные);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Захваты (механические/полуавтоматические);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Траверсы.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79DA36-B16E-EC4B-7021-9AB4894BAA23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11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889FB5EE-6E5E-2EAA-E5D3-6532680C860A}"/>
              </a:ext>
            </a:extLst>
          </p:cNvPr>
          <p:cNvSpPr txBox="1">
            <a:spLocks/>
          </p:cNvSpPr>
          <p:nvPr/>
        </p:nvSpPr>
        <p:spPr>
          <a:xfrm>
            <a:off x="6427694" y="1106486"/>
            <a:ext cx="5343619" cy="36951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2021 года на производственной площадке, было изготовлено более 600 единиц разнообразных изделий, в том числе 210 единиц грузоподъемного оборудования.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так же осуществляет комплекс работ по модернизации грузоподъемного оборудования с целью улучшения технических характеристик и продления срока службы уже имеющейся техники, расширить параметры эксплуатации, увеличить ресурс, а также обеспечить полное соответствие ГПМ актуальным требованиям безопасности, в том числе приведения его в соответствие требованиям НП-043-18 и НП-071-18, ГОСТ 34589-2019.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Специалисты ООО «РАЭ» предлагают услуги по регулярному сервисному обслуживанию и ремонту кранов, могут предоставить полный спектр услуг по монтажу и наладке кранов, включая подготовительные работы, установку всех основных компонентов,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 также проверку устойчивости конструкции.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9870349-68CC-F9A3-387F-B09EB7D51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4C8EC3-78AD-DFA9-55D4-DD06171BB6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6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4616449"/>
            <a:ext cx="4039345" cy="1836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DB50B-B9F5-7BAC-0235-E20C0C1DAE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3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876" y="4616448"/>
            <a:ext cx="3859623" cy="18300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4E2C2E-E822-12D0-4894-D4DAFE73C1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555" y="4623124"/>
            <a:ext cx="3156568" cy="18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7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45A390B-64CE-39FA-5C98-C9BEF0F77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22" y="4365624"/>
            <a:ext cx="12199421" cy="2492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08921C-F92E-3153-B2BD-1A08AF00C857}"/>
              </a:ext>
            </a:extLst>
          </p:cNvPr>
          <p:cNvSpPr txBox="1"/>
          <p:nvPr/>
        </p:nvSpPr>
        <p:spPr>
          <a:xfrm>
            <a:off x="269606" y="236978"/>
            <a:ext cx="6884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Парк специализированного </a:t>
            </a:r>
            <a:b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</a:br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и универсального оборудования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95CA5-F244-D019-CB2D-12F383B8DEE8}"/>
              </a:ext>
            </a:extLst>
          </p:cNvPr>
          <p:cNvCxnSpPr/>
          <p:nvPr/>
        </p:nvCxnSpPr>
        <p:spPr>
          <a:xfrm>
            <a:off x="371475" y="13046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79DA36-B16E-EC4B-7021-9AB4894BAA23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12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5B731-A4FE-51A1-D32C-1D040805DBC6}"/>
              </a:ext>
            </a:extLst>
          </p:cNvPr>
          <p:cNvSpPr txBox="1"/>
          <p:nvPr/>
        </p:nvSpPr>
        <p:spPr>
          <a:xfrm>
            <a:off x="290819" y="1563686"/>
            <a:ext cx="34609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развивает </a:t>
            </a:r>
            <a:b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постоянно совершенствует свой станочный парк, приобретая высокотехнологичное оборудование, повышая автоматизацию процессов </a:t>
            </a:r>
            <a:b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производства сложных </a:t>
            </a:r>
            <a:b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высокоточных деталей.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1627121-B2D0-29C6-FF53-01BC458A7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CE38A1-1433-C480-AB6A-E72DCF7659B7}"/>
              </a:ext>
            </a:extLst>
          </p:cNvPr>
          <p:cNvSpPr txBox="1"/>
          <p:nvPr/>
        </p:nvSpPr>
        <p:spPr>
          <a:xfrm>
            <a:off x="4190466" y="1563686"/>
            <a:ext cx="7593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Производственные площадки ООО «РАЭ» оснащены парком специализированного и универсального оборудования, такого как: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20BC80-C3A2-FB9C-2184-A164B1318C97}"/>
              </a:ext>
            </a:extLst>
          </p:cNvPr>
          <p:cNvSpPr txBox="1"/>
          <p:nvPr/>
        </p:nvSpPr>
        <p:spPr>
          <a:xfrm>
            <a:off x="4190466" y="2210887"/>
            <a:ext cx="3705759" cy="189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Токарный станок с ЧПУ CKE6150Z-1000;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Фрезерный станок OPTImill_MT50E;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Ручной ленточнопильный станок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Workline</a:t>
            </a: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510.350 DG;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Пресс гидравлический SD20050EAM (50т); 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Токарный станок 16К25; 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Радиально-сверлильный станок 2М55;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AD308A-2849-F560-E6DB-317A676D0CBC}"/>
              </a:ext>
            </a:extLst>
          </p:cNvPr>
          <p:cNvSpPr txBox="1"/>
          <p:nvPr/>
        </p:nvSpPr>
        <p:spPr>
          <a:xfrm>
            <a:off x="8021687" y="2210887"/>
            <a:ext cx="3762326" cy="231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Радиально-сверлильный станок 2К52; </a:t>
            </a:r>
          </a:p>
          <a:p>
            <a:pPr marL="285750" lvl="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Станок ленточнопильный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PILOUS ARG 330 </a:t>
            </a:r>
            <a:r>
              <a:rPr lang="ru-RU" sz="120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plus</a:t>
            </a: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F; 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Токарный станок VUILLEUMIER VF 250;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Вертикальный обрабатывающий центр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ЧПУ V4_5;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Монтажно-сварочная чугунная плита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Т-образными пазами 5000х2500х300мм;</a:t>
            </a:r>
          </a:p>
          <a:p>
            <a:pPr>
              <a:lnSpc>
                <a:spcPct val="95000"/>
              </a:lnSpc>
            </a:pP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3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F4BFD30-C31B-11A7-6A54-DB3FC7042058}"/>
              </a:ext>
            </a:extLst>
          </p:cNvPr>
          <p:cNvSpPr/>
          <p:nvPr/>
        </p:nvSpPr>
        <p:spPr>
          <a:xfrm>
            <a:off x="0" y="2673755"/>
            <a:ext cx="12192000" cy="4271053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FA2521C-9744-547F-7D0A-EBF14440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5834">
            <a:off x="2082845" y="519070"/>
            <a:ext cx="8580964" cy="8548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24020-AD19-7FC1-62A7-9FD5DC6453FD}"/>
              </a:ext>
            </a:extLst>
          </p:cNvPr>
          <p:cNvSpPr txBox="1"/>
          <p:nvPr/>
        </p:nvSpPr>
        <p:spPr>
          <a:xfrm>
            <a:off x="269606" y="236978"/>
            <a:ext cx="9337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Комплекс работ по модернизации ГПО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474BB6-FE70-56C9-8CA2-3F9EB603D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541E27-EC7C-213A-CD46-8FA3DC875579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AEE336B-C3F6-3888-AB45-AAA8394850C7}"/>
              </a:ext>
            </a:extLst>
          </p:cNvPr>
          <p:cNvSpPr txBox="1"/>
          <p:nvPr/>
        </p:nvSpPr>
        <p:spPr>
          <a:xfrm>
            <a:off x="269606" y="1106487"/>
            <a:ext cx="11514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выполняет комплекс работ по модернизации грузоподъемного оборудования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целью улучшения технических характеристик и продления срока службы уже имеющейся техники, расширения параметров эксплуатации, увеличения ресурса, а также обеспечения полного соответствия ГПМ актуальным требованиям безопасности, в том числе приведения в соответствие требованиям НП-043-18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НП-071-18, ГОСТ 34589-2019.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320935F-7E2B-9E4A-9E32-06D0E5A1A800}"/>
              </a:ext>
            </a:extLst>
          </p:cNvPr>
          <p:cNvCxnSpPr>
            <a:cxnSpLocks/>
          </p:cNvCxnSpPr>
          <p:nvPr/>
        </p:nvCxnSpPr>
        <p:spPr>
          <a:xfrm>
            <a:off x="4419885" y="1929685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DCBE97A-4ABD-1E87-6C1C-B841C2233BD5}"/>
              </a:ext>
            </a:extLst>
          </p:cNvPr>
          <p:cNvCxnSpPr>
            <a:cxnSpLocks/>
          </p:cNvCxnSpPr>
          <p:nvPr/>
        </p:nvCxnSpPr>
        <p:spPr>
          <a:xfrm>
            <a:off x="6334949" y="1929685"/>
            <a:ext cx="3393469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714971B-94E2-660C-A92E-57FE0E327406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13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18">
            <a:extLst>
              <a:ext uri="{FF2B5EF4-FFF2-40B4-BE49-F238E27FC236}">
                <a16:creationId xmlns:a16="http://schemas.microsoft.com/office/drawing/2014/main" id="{D4506C07-6962-C56C-312A-4CD3C7ACB2AE}"/>
              </a:ext>
            </a:extLst>
          </p:cNvPr>
          <p:cNvSpPr/>
          <p:nvPr/>
        </p:nvSpPr>
        <p:spPr>
          <a:xfrm>
            <a:off x="269606" y="2841915"/>
            <a:ext cx="3449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kern="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Виды работ в рамках модернизации: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F0A74E-26EB-D12B-9B27-42A6CDCC905D}"/>
              </a:ext>
            </a:extLst>
          </p:cNvPr>
          <p:cNvGrpSpPr/>
          <p:nvPr/>
        </p:nvGrpSpPr>
        <p:grpSpPr>
          <a:xfrm>
            <a:off x="383051" y="3284537"/>
            <a:ext cx="11396662" cy="3168649"/>
            <a:chOff x="4295774" y="1457249"/>
            <a:chExt cx="7472363" cy="244248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92F4C21-0F1F-413A-88B1-612E4E6C82A6}"/>
                </a:ext>
              </a:extLst>
            </p:cNvPr>
            <p:cNvGrpSpPr/>
            <p:nvPr/>
          </p:nvGrpSpPr>
          <p:grpSpPr>
            <a:xfrm>
              <a:off x="4295774" y="1457249"/>
              <a:ext cx="7472363" cy="1169272"/>
              <a:chOff x="4295775" y="1638944"/>
              <a:chExt cx="6942558" cy="107553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223E889-6BAE-C537-748A-0AAB81CBE702}"/>
                  </a:ext>
                </a:extLst>
              </p:cNvPr>
              <p:cNvSpPr/>
              <p:nvPr/>
            </p:nvSpPr>
            <p:spPr>
              <a:xfrm>
                <a:off x="429577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008DC84-F966-E01E-B262-01BB7A2558DD}"/>
                  </a:ext>
                </a:extLst>
              </p:cNvPr>
              <p:cNvSpPr/>
              <p:nvPr/>
            </p:nvSpPr>
            <p:spPr>
              <a:xfrm>
                <a:off x="605804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5AE79BD-B33C-1A15-F5F6-9435EBB1F701}"/>
                  </a:ext>
                </a:extLst>
              </p:cNvPr>
              <p:cNvSpPr/>
              <p:nvPr/>
            </p:nvSpPr>
            <p:spPr>
              <a:xfrm>
                <a:off x="782030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91AFE04-BF5E-AE68-9460-6451A8D077C3}"/>
                  </a:ext>
                </a:extLst>
              </p:cNvPr>
              <p:cNvSpPr/>
              <p:nvPr/>
            </p:nvSpPr>
            <p:spPr>
              <a:xfrm>
                <a:off x="958257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4C056F-B1F0-5073-1F7D-8C321B35A28D}"/>
                </a:ext>
              </a:extLst>
            </p:cNvPr>
            <p:cNvGrpSpPr/>
            <p:nvPr/>
          </p:nvGrpSpPr>
          <p:grpSpPr>
            <a:xfrm>
              <a:off x="4295774" y="2730464"/>
              <a:ext cx="7472363" cy="1169272"/>
              <a:chOff x="4295775" y="1638944"/>
              <a:chExt cx="6942558" cy="107553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352A761-4254-5466-2A34-950B73183602}"/>
                  </a:ext>
                </a:extLst>
              </p:cNvPr>
              <p:cNvSpPr/>
              <p:nvPr/>
            </p:nvSpPr>
            <p:spPr>
              <a:xfrm>
                <a:off x="429577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05AC92-B3DB-01BE-2452-E4DFC4BC26BA}"/>
                  </a:ext>
                </a:extLst>
              </p:cNvPr>
              <p:cNvSpPr/>
              <p:nvPr/>
            </p:nvSpPr>
            <p:spPr>
              <a:xfrm>
                <a:off x="605804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066351-710F-26EE-3F69-D4C02D780DD2}"/>
                  </a:ext>
                </a:extLst>
              </p:cNvPr>
              <p:cNvSpPr/>
              <p:nvPr/>
            </p:nvSpPr>
            <p:spPr>
              <a:xfrm>
                <a:off x="782030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35C2F05-4E35-D5A1-806B-90EEAE673F5C}"/>
                  </a:ext>
                </a:extLst>
              </p:cNvPr>
              <p:cNvSpPr/>
              <p:nvPr/>
            </p:nvSpPr>
            <p:spPr>
              <a:xfrm>
                <a:off x="958257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F74B5F0-9963-79E2-951E-77EE5CE67AC5}"/>
              </a:ext>
            </a:extLst>
          </p:cNvPr>
          <p:cNvSpPr txBox="1"/>
          <p:nvPr/>
        </p:nvSpPr>
        <p:spPr>
          <a:xfrm>
            <a:off x="485639" y="3777759"/>
            <a:ext cx="251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Изменение грузоподъемности, технических характеристик, веса и габаритов крана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6CDB0C-E07A-D2C0-B73B-2825F1775D96}"/>
              </a:ext>
            </a:extLst>
          </p:cNvPr>
          <p:cNvSpPr txBox="1"/>
          <p:nvPr/>
        </p:nvSpPr>
        <p:spPr>
          <a:xfrm>
            <a:off x="485639" y="335389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7E72A2-6483-71B6-3E1B-C6DE773A2378}"/>
              </a:ext>
            </a:extLst>
          </p:cNvPr>
          <p:cNvSpPr txBox="1"/>
          <p:nvPr/>
        </p:nvSpPr>
        <p:spPr>
          <a:xfrm>
            <a:off x="3356161" y="3777759"/>
            <a:ext cx="25128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Замена устаревших грузозахватных механизмов, механизмов подъёма, механизма передвижения крана</a:t>
            </a:r>
            <a:r>
              <a:rPr lang="ru-RU" sz="1200" kern="0" dirty="0">
                <a:highlight>
                  <a:srgbClr val="FFFF00"/>
                </a:highlight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A59EEF-AFB3-FDE4-0A85-1629B08FBD42}"/>
              </a:ext>
            </a:extLst>
          </p:cNvPr>
          <p:cNvSpPr txBox="1"/>
          <p:nvPr/>
        </p:nvSpPr>
        <p:spPr>
          <a:xfrm>
            <a:off x="6249832" y="3777759"/>
            <a:ext cx="1682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Замена устаревших приводов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E1A337-9B58-289D-C21B-2F80BFA6A2B4}"/>
              </a:ext>
            </a:extLst>
          </p:cNvPr>
          <p:cNvSpPr txBox="1"/>
          <p:nvPr/>
        </p:nvSpPr>
        <p:spPr>
          <a:xfrm>
            <a:off x="6249832" y="335389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021E12-B642-044C-219B-B63769583D05}"/>
              </a:ext>
            </a:extLst>
          </p:cNvPr>
          <p:cNvSpPr txBox="1"/>
          <p:nvPr/>
        </p:nvSpPr>
        <p:spPr>
          <a:xfrm>
            <a:off x="9141917" y="3777759"/>
            <a:ext cx="2521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Замена двигателя, изменение скорости движения </a:t>
            </a:r>
            <a:b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или параметров подъема тали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FECB49-A6F3-B859-4C3F-86200A00D1A8}"/>
              </a:ext>
            </a:extLst>
          </p:cNvPr>
          <p:cNvSpPr txBox="1"/>
          <p:nvPr/>
        </p:nvSpPr>
        <p:spPr>
          <a:xfrm>
            <a:off x="9141918" y="335389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4A2D26-3AFD-4ADA-603B-484E16BC09E4}"/>
              </a:ext>
            </a:extLst>
          </p:cNvPr>
          <p:cNvSpPr txBox="1"/>
          <p:nvPr/>
        </p:nvSpPr>
        <p:spPr>
          <a:xfrm>
            <a:off x="485639" y="5432939"/>
            <a:ext cx="230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Замена кабелей </a:t>
            </a:r>
            <a:b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электрических компонентов крана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47CE6B-ECCE-36EA-E726-6D74360DC43C}"/>
              </a:ext>
            </a:extLst>
          </p:cNvPr>
          <p:cNvSpPr txBox="1"/>
          <p:nvPr/>
        </p:nvSpPr>
        <p:spPr>
          <a:xfrm>
            <a:off x="485639" y="500907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5319D7-1F09-3D49-8B38-129867CA1852}"/>
              </a:ext>
            </a:extLst>
          </p:cNvPr>
          <p:cNvSpPr txBox="1"/>
          <p:nvPr/>
        </p:nvSpPr>
        <p:spPr>
          <a:xfrm>
            <a:off x="3356161" y="5432939"/>
            <a:ext cx="251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Замена токопровода </a:t>
            </a:r>
            <a:b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 грузовой тележке и к крану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668B91-77F1-7AA0-050F-7C664B571E5F}"/>
              </a:ext>
            </a:extLst>
          </p:cNvPr>
          <p:cNvSpPr txBox="1"/>
          <p:nvPr/>
        </p:nvSpPr>
        <p:spPr>
          <a:xfrm>
            <a:off x="3356161" y="500907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6121B5-76EC-F9E6-D8D1-2DD390BE20A6}"/>
              </a:ext>
            </a:extLst>
          </p:cNvPr>
          <p:cNvSpPr txBox="1"/>
          <p:nvPr/>
        </p:nvSpPr>
        <p:spPr>
          <a:xfrm>
            <a:off x="6249832" y="5432939"/>
            <a:ext cx="1921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Перевод крана </a:t>
            </a:r>
            <a:b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радиоуправление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9B732DE-AB76-B91A-C1DD-4868F5C682D7}"/>
              </a:ext>
            </a:extLst>
          </p:cNvPr>
          <p:cNvSpPr txBox="1"/>
          <p:nvPr/>
        </p:nvSpPr>
        <p:spPr>
          <a:xfrm>
            <a:off x="6249832" y="500907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E93320-2D7E-BA07-551C-CABA363EEEA2}"/>
              </a:ext>
            </a:extLst>
          </p:cNvPr>
          <p:cNvSpPr txBox="1"/>
          <p:nvPr/>
        </p:nvSpPr>
        <p:spPr>
          <a:xfrm>
            <a:off x="9141917" y="5432939"/>
            <a:ext cx="2620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Замена электрошкафов</a:t>
            </a:r>
            <a:b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и системы управления краном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88275-4BD1-5FAD-B8E6-819CF7DB59EF}"/>
              </a:ext>
            </a:extLst>
          </p:cNvPr>
          <p:cNvSpPr txBox="1"/>
          <p:nvPr/>
        </p:nvSpPr>
        <p:spPr>
          <a:xfrm>
            <a:off x="9141918" y="500907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6FDF0D-EAA4-F73D-F9EC-D501E8B4204C}"/>
              </a:ext>
            </a:extLst>
          </p:cNvPr>
          <p:cNvSpPr txBox="1"/>
          <p:nvPr/>
        </p:nvSpPr>
        <p:spPr>
          <a:xfrm>
            <a:off x="3356161" y="3353895"/>
            <a:ext cx="251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kern="0" dirty="0">
                <a:solidFill>
                  <a:schemeClr val="bg1">
                    <a:alpha val="37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02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3421752-1851-1617-D85A-E1C5CF0B67A0}"/>
              </a:ext>
            </a:extLst>
          </p:cNvPr>
          <p:cNvCxnSpPr>
            <a:cxnSpLocks/>
          </p:cNvCxnSpPr>
          <p:nvPr/>
        </p:nvCxnSpPr>
        <p:spPr>
          <a:xfrm>
            <a:off x="577090" y="3754005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3C811D0-B034-1514-3F51-80A5F5C71D90}"/>
              </a:ext>
            </a:extLst>
          </p:cNvPr>
          <p:cNvCxnSpPr>
            <a:cxnSpLocks/>
          </p:cNvCxnSpPr>
          <p:nvPr/>
        </p:nvCxnSpPr>
        <p:spPr>
          <a:xfrm>
            <a:off x="3447611" y="3754005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6ECBC3-9298-50F2-A1FA-E74025E4B4CC}"/>
              </a:ext>
            </a:extLst>
          </p:cNvPr>
          <p:cNvCxnSpPr>
            <a:cxnSpLocks/>
          </p:cNvCxnSpPr>
          <p:nvPr/>
        </p:nvCxnSpPr>
        <p:spPr>
          <a:xfrm>
            <a:off x="6329707" y="3754005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AB80DB4-FC4D-C374-13A1-52A3FCBB6B53}"/>
              </a:ext>
            </a:extLst>
          </p:cNvPr>
          <p:cNvCxnSpPr>
            <a:cxnSpLocks/>
          </p:cNvCxnSpPr>
          <p:nvPr/>
        </p:nvCxnSpPr>
        <p:spPr>
          <a:xfrm>
            <a:off x="9211804" y="3754005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8C89B47-36EF-3640-A71B-0D4EDBE08BE6}"/>
              </a:ext>
            </a:extLst>
          </p:cNvPr>
          <p:cNvCxnSpPr>
            <a:cxnSpLocks/>
          </p:cNvCxnSpPr>
          <p:nvPr/>
        </p:nvCxnSpPr>
        <p:spPr>
          <a:xfrm>
            <a:off x="577090" y="5397610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2D7222-7E74-6DDF-5EEF-0ED3F2C57542}"/>
              </a:ext>
            </a:extLst>
          </p:cNvPr>
          <p:cNvCxnSpPr>
            <a:cxnSpLocks/>
          </p:cNvCxnSpPr>
          <p:nvPr/>
        </p:nvCxnSpPr>
        <p:spPr>
          <a:xfrm>
            <a:off x="3447611" y="5397610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DF2E10E-3E06-AAF2-2E7D-69893AA8A862}"/>
              </a:ext>
            </a:extLst>
          </p:cNvPr>
          <p:cNvCxnSpPr>
            <a:cxnSpLocks/>
          </p:cNvCxnSpPr>
          <p:nvPr/>
        </p:nvCxnSpPr>
        <p:spPr>
          <a:xfrm>
            <a:off x="6329707" y="5397610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BEB572-EFCB-843E-C7E0-A6786650DFF3}"/>
              </a:ext>
            </a:extLst>
          </p:cNvPr>
          <p:cNvCxnSpPr>
            <a:cxnSpLocks/>
          </p:cNvCxnSpPr>
          <p:nvPr/>
        </p:nvCxnSpPr>
        <p:spPr>
          <a:xfrm>
            <a:off x="9211804" y="5397610"/>
            <a:ext cx="2305006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80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Монтаж и наладка кранов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994500-C626-5C5A-C5CF-8CBF3A2C1DBC}"/>
              </a:ext>
            </a:extLst>
          </p:cNvPr>
          <p:cNvSpPr txBox="1"/>
          <p:nvPr/>
        </p:nvSpPr>
        <p:spPr>
          <a:xfrm>
            <a:off x="269606" y="1106487"/>
            <a:ext cx="37388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Монтаж и наладка кранов — </a:t>
            </a:r>
            <a:b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это важные этапы, обеспечивающие их безопасную </a:t>
            </a:r>
            <a:b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эффективную эксплуатацию.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14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1E45E-EA9B-F7CE-757E-31C85D10B4C1}"/>
              </a:ext>
            </a:extLst>
          </p:cNvPr>
          <p:cNvSpPr txBox="1"/>
          <p:nvPr/>
        </p:nvSpPr>
        <p:spPr>
          <a:xfrm>
            <a:off x="269606" y="2237715"/>
            <a:ext cx="3738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1"/>
              </a:buClr>
              <a:buSzPct val="180000"/>
            </a:pPr>
            <a:r>
              <a:rPr lang="ru-RU" sz="120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Наша компания предлагает услуги по пуско-наладке кранов, включая проведение испытаний на всех режимах работы. </a:t>
            </a:r>
            <a:br>
              <a:rPr lang="ru-RU" sz="120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Мы проверяем работоспособность всех систем и обеспечиваем полную готовность </a:t>
            </a:r>
            <a:br>
              <a:rPr lang="ru-RU" sz="120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 эксплуатации. Каждый кран проходит финальную проверку с составлением соответствующих актов.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CED67-05C5-548E-19F1-6BA9DAB8BD48}"/>
              </a:ext>
            </a:extLst>
          </p:cNvPr>
          <p:cNvSpPr txBox="1"/>
          <p:nvPr/>
        </p:nvSpPr>
        <p:spPr>
          <a:xfrm>
            <a:off x="4319156" y="1178930"/>
            <a:ext cx="2810849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Наши специалисты гарантируют качественное выполнение работ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соответствии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действующими нормами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стандартами в ОИАЭ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промышленности с учетом специфики.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том числе предлагаем услуги по регулярному сервисному обслуживанию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ремонту кранов.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E38E4-01DF-755C-C0EB-DD25C219B637}"/>
              </a:ext>
            </a:extLst>
          </p:cNvPr>
          <p:cNvSpPr txBox="1"/>
          <p:nvPr/>
        </p:nvSpPr>
        <p:spPr>
          <a:xfrm>
            <a:off x="7511970" y="1178930"/>
            <a:ext cx="4272043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Мы проводим плановые профилактические осмотры, диагностику и устраняем неисправности. Также, в случае необходимости, осуществляем капитальный и текущий ремонт, используя только качественные запчасти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современные технологии.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Мы гарантируем качественное выполнение всех работ в срок и с соблюдением всех стандартов безопасности. Наша команда опытных специалистов готова предоставить вам качественные услуги в области монтажа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наладки грузоподъемных кранов!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9AD82-FF98-2636-72FC-D34267C1C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96" y="4013706"/>
            <a:ext cx="3565452" cy="2442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3123D-D4BD-F5B6-B127-C4CC9F915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550" y="4010323"/>
            <a:ext cx="3603756" cy="2442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8F6474-EF45-9783-9E4A-B8313EDA4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296" y="4010323"/>
            <a:ext cx="4006009" cy="24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BBA7C-B761-6180-7892-88411091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61" y="-35858"/>
            <a:ext cx="12255748" cy="70462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15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Отгрузка оборудования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8C24DAC-576F-93BE-662A-52EB33C896CE}"/>
              </a:ext>
            </a:extLst>
          </p:cNvPr>
          <p:cNvSpPr txBox="1"/>
          <p:nvPr/>
        </p:nvSpPr>
        <p:spPr>
          <a:xfrm>
            <a:off x="269606" y="1106487"/>
            <a:ext cx="40229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Продукция нашей компании отгружается в соответствии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требованиями</a:t>
            </a:r>
          </a:p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межгосударственных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государственных стандартов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транспортированию.</a:t>
            </a:r>
          </a:p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Контроль качества осуществляется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всех этапах производства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отгрузки продукции.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995C7-E741-3558-43D6-A72B5E0B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A316-0E6B-73C1-4E8D-74532359B4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colorTemperature colorTemp="4241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05" y="3673802"/>
            <a:ext cx="4214143" cy="2812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64258-478B-26C4-766B-532834438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725" y="3177110"/>
            <a:ext cx="5660184" cy="39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3608910-F2FE-0557-E908-285F81AA89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0454" y="1197617"/>
            <a:ext cx="4517081" cy="52562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</a:t>
            </a:r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6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9496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Метрологическое обеспечение высочайшего класса</a:t>
            </a:r>
            <a:r>
              <a:rPr lang="en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 </a:t>
            </a:r>
            <a:endParaRPr lang="ru-RU" sz="2800" dirty="0">
              <a:solidFill>
                <a:srgbClr val="00003D"/>
              </a:solidFill>
              <a:latin typeface="Inter 18pt 18pt Medium" panose="02000503000000020004" pitchFamily="2" charset="0"/>
              <a:ea typeface="Inter 18pt 18pt Medium" panose="02000503000000020004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8C24DAC-576F-93BE-662A-52EB33C896CE}"/>
              </a:ext>
            </a:extLst>
          </p:cNvPr>
          <p:cNvSpPr txBox="1"/>
          <p:nvPr/>
        </p:nvSpPr>
        <p:spPr>
          <a:xfrm>
            <a:off x="269606" y="1079983"/>
            <a:ext cx="6913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Наша компания предоставляет полный цикл метрологических услуг, аккредитованный в Федеральной службе по аккредитации (ФСА) и Российской системе калибровки (РСК):</a:t>
            </a:r>
            <a:endParaRPr lang="en-RU" sz="1600" kern="0" dirty="0">
              <a:solidFill>
                <a:srgbClr val="265BE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FD85C6A-FE7A-2640-628E-48F09EFEBBF3}"/>
              </a:ext>
            </a:extLst>
          </p:cNvPr>
          <p:cNvSpPr txBox="1">
            <a:spLocks/>
          </p:cNvSpPr>
          <p:nvPr/>
        </p:nvSpPr>
        <p:spPr>
          <a:xfrm>
            <a:off x="874642" y="2045964"/>
            <a:ext cx="6096001" cy="1554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Утверждение типа средства измерений (СИ)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  <a:buBlip>
                <a:blip r:embed="rId3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испытаний с целью утверждения типа СИ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  <a:buBlip>
                <a:blip r:embed="rId3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Внесение изменений в описание типа СИ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  <a:buBlip>
                <a:blip r:embed="rId3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Продление срока действия сертификатов об утверждении типа СИ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  <a:buBlip>
                <a:blip r:embed="rId3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Решение «сложных»  задач: легализация выборочной поверки, урегулирование замечаний Единого центра, увеличение </a:t>
            </a:r>
            <a:r>
              <a:rPr lang="ru-RU" sz="120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межповерочных</a:t>
            </a: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интервалов</a:t>
            </a:r>
            <a:r>
              <a:rPr lang="en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 </a:t>
            </a:r>
            <a:endParaRPr lang="ru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DE231614-7419-747D-6FE8-C5803B11E688}"/>
              </a:ext>
            </a:extLst>
          </p:cNvPr>
          <p:cNvSpPr txBox="1">
            <a:spLocks/>
          </p:cNvSpPr>
          <p:nvPr/>
        </p:nvSpPr>
        <p:spPr>
          <a:xfrm>
            <a:off x="960227" y="3848822"/>
            <a:ext cx="6447738" cy="1197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Поверка СИ</a:t>
            </a:r>
            <a:r>
              <a:rPr lang="en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endParaRPr lang="ru-RU" sz="1400" b="1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Первичная и периодическая поверка: счётчиков электроэнергии и воды, теплосчётчиков, расходомеров, датчиков давления, газоанализаторов, трансформаторов тока/напряжения, измерительные системы и измерительные каналы</a:t>
            </a:r>
            <a:r>
              <a:rPr lang="en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endParaRPr lang="ru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7C66F093-6937-D144-92E0-F1B71827EFC8}"/>
              </a:ext>
            </a:extLst>
          </p:cNvPr>
          <p:cNvSpPr txBox="1">
            <a:spLocks/>
          </p:cNvSpPr>
          <p:nvPr/>
        </p:nvSpPr>
        <p:spPr>
          <a:xfrm>
            <a:off x="949137" y="5256275"/>
            <a:ext cx="6326305" cy="1197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Калибровка</a:t>
            </a:r>
            <a:r>
              <a:rPr lang="en-RU" sz="1400" dirty="0">
                <a:effectLst/>
              </a:rPr>
              <a:t> </a:t>
            </a:r>
            <a:r>
              <a:rPr lang="en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endParaRPr lang="ru-RU" sz="1400" b="1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калибровки СИ в рамках систем РСК и ФСА 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80000"/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Работы по метрологии выполняются собственными аккредитованными лабораториями и в кооперации с ведущими метрологическими центрами РФ.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9C69AC-AF53-7355-67CD-4B85C64003E6}"/>
              </a:ext>
            </a:extLst>
          </p:cNvPr>
          <p:cNvSpPr txBox="1"/>
          <p:nvPr/>
        </p:nvSpPr>
        <p:spPr>
          <a:xfrm>
            <a:off x="263246" y="2045964"/>
            <a:ext cx="69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kern="0" dirty="0">
                <a:solidFill>
                  <a:srgbClr val="265BED">
                    <a:alpha val="69000"/>
                  </a:srgb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7FADF-E601-39FC-EEF5-3AF502582AD5}"/>
              </a:ext>
            </a:extLst>
          </p:cNvPr>
          <p:cNvSpPr txBox="1"/>
          <p:nvPr/>
        </p:nvSpPr>
        <p:spPr>
          <a:xfrm>
            <a:off x="263246" y="3848822"/>
            <a:ext cx="69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kern="0" dirty="0">
                <a:solidFill>
                  <a:srgbClr val="265BED">
                    <a:alpha val="69000"/>
                  </a:srgb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269E12-FC40-B640-E04E-E27CDDEDC097}"/>
              </a:ext>
            </a:extLst>
          </p:cNvPr>
          <p:cNvSpPr txBox="1"/>
          <p:nvPr/>
        </p:nvSpPr>
        <p:spPr>
          <a:xfrm>
            <a:off x="263246" y="5256275"/>
            <a:ext cx="69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kern="0" dirty="0">
                <a:solidFill>
                  <a:srgbClr val="265BED">
                    <a:alpha val="69000"/>
                  </a:srgb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03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36702D-3BB5-7193-7A45-71E8A74647D3}"/>
              </a:ext>
            </a:extLst>
          </p:cNvPr>
          <p:cNvCxnSpPr>
            <a:cxnSpLocks/>
          </p:cNvCxnSpPr>
          <p:nvPr/>
        </p:nvCxnSpPr>
        <p:spPr>
          <a:xfrm>
            <a:off x="371475" y="3732350"/>
            <a:ext cx="644014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362B38-509A-3A13-A354-20C8EF841862}"/>
              </a:ext>
            </a:extLst>
          </p:cNvPr>
          <p:cNvCxnSpPr>
            <a:cxnSpLocks/>
          </p:cNvCxnSpPr>
          <p:nvPr/>
        </p:nvCxnSpPr>
        <p:spPr>
          <a:xfrm>
            <a:off x="371475" y="5110577"/>
            <a:ext cx="644014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E69744-6CB5-1031-88F1-68A6E0346A1D}"/>
              </a:ext>
            </a:extLst>
          </p:cNvPr>
          <p:cNvCxnSpPr>
            <a:cxnSpLocks/>
          </p:cNvCxnSpPr>
          <p:nvPr/>
        </p:nvCxnSpPr>
        <p:spPr>
          <a:xfrm>
            <a:off x="371475" y="6422542"/>
            <a:ext cx="644014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FE6D7EA6-1FE1-FD90-A493-27874B471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553" y="697815"/>
            <a:ext cx="7633447" cy="61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FA2521C-9744-547F-7D0A-EBF14440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5834">
            <a:off x="2049139" y="-31151"/>
            <a:ext cx="9088737" cy="905457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192F4C21-0F1F-413A-88B1-612E4E6C82A6}"/>
              </a:ext>
            </a:extLst>
          </p:cNvPr>
          <p:cNvGrpSpPr/>
          <p:nvPr/>
        </p:nvGrpSpPr>
        <p:grpSpPr>
          <a:xfrm>
            <a:off x="383051" y="1449388"/>
            <a:ext cx="11400962" cy="4906923"/>
            <a:chOff x="4295775" y="1609856"/>
            <a:chExt cx="5180293" cy="346569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223E889-6BAE-C537-748A-0AAB81CBE702}"/>
                </a:ext>
              </a:extLst>
            </p:cNvPr>
            <p:cNvSpPr/>
            <p:nvPr/>
          </p:nvSpPr>
          <p:spPr>
            <a:xfrm>
              <a:off x="4295775" y="1609856"/>
              <a:ext cx="1655763" cy="917381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008DC84-F966-E01E-B262-01BB7A2558DD}"/>
                </a:ext>
              </a:extLst>
            </p:cNvPr>
            <p:cNvSpPr/>
            <p:nvPr/>
          </p:nvSpPr>
          <p:spPr>
            <a:xfrm>
              <a:off x="6073612" y="1609856"/>
              <a:ext cx="1619359" cy="917381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5AE79BD-B33C-1A15-F5F6-9435EBB1F701}"/>
                </a:ext>
              </a:extLst>
            </p:cNvPr>
            <p:cNvSpPr/>
            <p:nvPr/>
          </p:nvSpPr>
          <p:spPr>
            <a:xfrm>
              <a:off x="7807660" y="1609856"/>
              <a:ext cx="1668408" cy="917381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454DA72-42F7-C879-1170-A28C9F1A67BA}"/>
                </a:ext>
              </a:extLst>
            </p:cNvPr>
            <p:cNvSpPr/>
            <p:nvPr/>
          </p:nvSpPr>
          <p:spPr>
            <a:xfrm>
              <a:off x="4295775" y="2659663"/>
              <a:ext cx="1655763" cy="886049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0372C3C-2C53-5464-1EDD-E979921DD34C}"/>
                </a:ext>
              </a:extLst>
            </p:cNvPr>
            <p:cNvSpPr/>
            <p:nvPr/>
          </p:nvSpPr>
          <p:spPr>
            <a:xfrm>
              <a:off x="6073612" y="2659663"/>
              <a:ext cx="1619359" cy="886049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AA0A58B-2C47-EEFE-75A6-C888A290AEF0}"/>
                </a:ext>
              </a:extLst>
            </p:cNvPr>
            <p:cNvSpPr/>
            <p:nvPr/>
          </p:nvSpPr>
          <p:spPr>
            <a:xfrm>
              <a:off x="7807660" y="2659663"/>
              <a:ext cx="1668408" cy="886049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ABEDF31-B61F-BC63-F4BF-310A1F232A86}"/>
                </a:ext>
              </a:extLst>
            </p:cNvPr>
            <p:cNvSpPr/>
            <p:nvPr/>
          </p:nvSpPr>
          <p:spPr>
            <a:xfrm>
              <a:off x="4295775" y="3678138"/>
              <a:ext cx="1655763" cy="1397414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AF273FF-93EE-E02F-1696-3DC6C3397AF1}"/>
                </a:ext>
              </a:extLst>
            </p:cNvPr>
            <p:cNvSpPr/>
            <p:nvPr/>
          </p:nvSpPr>
          <p:spPr>
            <a:xfrm>
              <a:off x="6073612" y="3678138"/>
              <a:ext cx="1619359" cy="1397414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1FD3B56-4519-4DC5-3E07-2D18C20B77AA}"/>
                </a:ext>
              </a:extLst>
            </p:cNvPr>
            <p:cNvSpPr/>
            <p:nvPr/>
          </p:nvSpPr>
          <p:spPr>
            <a:xfrm>
              <a:off x="7807660" y="3678138"/>
              <a:ext cx="1668408" cy="1397414"/>
            </a:xfrm>
            <a:prstGeom prst="rect">
              <a:avLst/>
            </a:prstGeom>
            <a:solidFill>
              <a:srgbClr val="265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2E474BB6-FE70-56C9-8CA2-3F9EB603D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541E27-EC7C-213A-CD46-8FA3DC875579}"/>
              </a:ext>
            </a:extLst>
          </p:cNvPr>
          <p:cNvCxnSpPr/>
          <p:nvPr/>
        </p:nvCxnSpPr>
        <p:spPr>
          <a:xfrm>
            <a:off x="371475" y="1090775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714971B-94E2-660C-A92E-57FE0E327406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17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ECCD98-C113-EFB6-5B88-6D8EDD55A8C7}"/>
              </a:ext>
            </a:extLst>
          </p:cNvPr>
          <p:cNvGrpSpPr/>
          <p:nvPr/>
        </p:nvGrpSpPr>
        <p:grpSpPr>
          <a:xfrm>
            <a:off x="485639" y="1500710"/>
            <a:ext cx="3354841" cy="400110"/>
            <a:chOff x="485639" y="1862745"/>
            <a:chExt cx="3354841" cy="40011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6CDB0C-E07A-D2C0-B73B-2825F1775D96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3421752-1851-1617-D85A-E1C5CF0B67A0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73A15C-9987-3C3A-A62B-C26CB2C4F5F0}"/>
              </a:ext>
            </a:extLst>
          </p:cNvPr>
          <p:cNvSpPr txBox="1"/>
          <p:nvPr/>
        </p:nvSpPr>
        <p:spPr>
          <a:xfrm>
            <a:off x="269606" y="71455"/>
            <a:ext cx="8421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Roboto" panose="02000000000000000000" pitchFamily="2" charset="0"/>
              </a:rPr>
              <a:t>Лицензирование, разрешительная деятельность и нормативно-правовое сопровождение</a:t>
            </a:r>
            <a:endParaRPr lang="ru-RU" sz="2800" dirty="0">
              <a:solidFill>
                <a:srgbClr val="00003D"/>
              </a:solidFill>
              <a:latin typeface="Inter 18pt 18pt Medium" panose="02000503000000020004" pitchFamily="2" charset="0"/>
              <a:ea typeface="Inter 18pt 18pt Medium" panose="0200050300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1FD32F-7481-4BBF-B0A8-DF16E783B535}"/>
              </a:ext>
            </a:extLst>
          </p:cNvPr>
          <p:cNvGrpSpPr/>
          <p:nvPr/>
        </p:nvGrpSpPr>
        <p:grpSpPr>
          <a:xfrm>
            <a:off x="4364304" y="1500710"/>
            <a:ext cx="3354841" cy="400110"/>
            <a:chOff x="485639" y="1862745"/>
            <a:chExt cx="3354841" cy="40011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9D6B99-D539-9E0A-6F1A-0BD28B2A58AC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02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17483B6-C552-1B29-3C05-BADCCE088F97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D2363E-DA7E-BACB-BA16-5DCDE1774E35}"/>
              </a:ext>
            </a:extLst>
          </p:cNvPr>
          <p:cNvGrpSpPr/>
          <p:nvPr/>
        </p:nvGrpSpPr>
        <p:grpSpPr>
          <a:xfrm>
            <a:off x="8182677" y="1500710"/>
            <a:ext cx="3354841" cy="400110"/>
            <a:chOff x="485639" y="1862745"/>
            <a:chExt cx="3354841" cy="40011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0346D58-4B86-9319-628C-532F05BE7538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03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4DC96A-1EF7-89FB-41A5-74EB7947D326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CB97108-5A20-B52B-30CC-16FB8B272BDB}"/>
              </a:ext>
            </a:extLst>
          </p:cNvPr>
          <p:cNvGrpSpPr/>
          <p:nvPr/>
        </p:nvGrpSpPr>
        <p:grpSpPr>
          <a:xfrm>
            <a:off x="485639" y="2950830"/>
            <a:ext cx="3354841" cy="400110"/>
            <a:chOff x="485639" y="1862745"/>
            <a:chExt cx="3354841" cy="40011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21B5329-A1E7-F6F8-E21E-1DB81B3787BC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03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2343BA0-6456-7839-12A7-07D38AE704FB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1D081A9-18E6-F484-033F-2CC525E3EC87}"/>
              </a:ext>
            </a:extLst>
          </p:cNvPr>
          <p:cNvGrpSpPr/>
          <p:nvPr/>
        </p:nvGrpSpPr>
        <p:grpSpPr>
          <a:xfrm>
            <a:off x="4364304" y="2950830"/>
            <a:ext cx="3354841" cy="400110"/>
            <a:chOff x="485639" y="1862745"/>
            <a:chExt cx="3354841" cy="40011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BAE2424-4737-8436-1D2F-365CD14B9D6C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04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090D0C3-D96D-9005-13D8-D90EE27BBD5F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6651981-77CA-A8ED-9E33-088C00B14D1E}"/>
              </a:ext>
            </a:extLst>
          </p:cNvPr>
          <p:cNvGrpSpPr/>
          <p:nvPr/>
        </p:nvGrpSpPr>
        <p:grpSpPr>
          <a:xfrm>
            <a:off x="8182677" y="2950830"/>
            <a:ext cx="3354841" cy="400110"/>
            <a:chOff x="485639" y="1862745"/>
            <a:chExt cx="3354841" cy="40011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7B44452-D44F-0BBD-885E-AA1F710C1A48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05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363C1A1-E716-B93F-679E-D50C2374EF1A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CA99E95-BA4B-C6F6-A7AA-C04A0FA65389}"/>
              </a:ext>
            </a:extLst>
          </p:cNvPr>
          <p:cNvGrpSpPr/>
          <p:nvPr/>
        </p:nvGrpSpPr>
        <p:grpSpPr>
          <a:xfrm>
            <a:off x="485639" y="4405402"/>
            <a:ext cx="3354841" cy="400110"/>
            <a:chOff x="485639" y="1862745"/>
            <a:chExt cx="3354841" cy="400110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F9D71EA-2879-E781-1762-DDC1D04CA322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06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CAB20F6-4D59-2EE6-603D-39DF06B10C26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032C63B-4084-F4AD-D704-4E14E8EE1529}"/>
              </a:ext>
            </a:extLst>
          </p:cNvPr>
          <p:cNvGrpSpPr/>
          <p:nvPr/>
        </p:nvGrpSpPr>
        <p:grpSpPr>
          <a:xfrm>
            <a:off x="4364304" y="4405402"/>
            <a:ext cx="3354841" cy="400110"/>
            <a:chOff x="485639" y="1862745"/>
            <a:chExt cx="3354841" cy="40011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5BDC317-0AA4-2F77-A9B5-2F0EC5AF3574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07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9E2D74B-F12B-5DA5-A684-74184A15B171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EB2AFC1-C16B-61D8-FD80-456FEB661D25}"/>
              </a:ext>
            </a:extLst>
          </p:cNvPr>
          <p:cNvGrpSpPr/>
          <p:nvPr/>
        </p:nvGrpSpPr>
        <p:grpSpPr>
          <a:xfrm>
            <a:off x="8182677" y="4405402"/>
            <a:ext cx="3354841" cy="400110"/>
            <a:chOff x="485639" y="1862745"/>
            <a:chExt cx="3354841" cy="40011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469805F-6F1C-C76E-C581-4A4482D845C9}"/>
                </a:ext>
              </a:extLst>
            </p:cNvPr>
            <p:cNvSpPr txBox="1"/>
            <p:nvPr/>
          </p:nvSpPr>
          <p:spPr>
            <a:xfrm>
              <a:off x="485639" y="1862745"/>
              <a:ext cx="25128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000" kern="0" dirty="0">
                  <a:solidFill>
                    <a:schemeClr val="bg1">
                      <a:alpha val="37000"/>
                    </a:schemeClr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08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4B9A093-9852-D0D8-A1F7-B7D4048E9DBD}"/>
                </a:ext>
              </a:extLst>
            </p:cNvPr>
            <p:cNvCxnSpPr>
              <a:cxnSpLocks/>
            </p:cNvCxnSpPr>
            <p:nvPr/>
          </p:nvCxnSpPr>
          <p:spPr>
            <a:xfrm>
              <a:off x="577090" y="2262855"/>
              <a:ext cx="3263390" cy="0"/>
            </a:xfrm>
            <a:prstGeom prst="line">
              <a:avLst/>
            </a:prstGeom>
            <a:ln w="9525"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Текст 8">
            <a:extLst>
              <a:ext uri="{FF2B5EF4-FFF2-40B4-BE49-F238E27FC236}">
                <a16:creationId xmlns:a16="http://schemas.microsoft.com/office/drawing/2014/main" id="{0B9ADB62-30F9-5E62-BBD6-D1ADE4BB3123}"/>
              </a:ext>
            </a:extLst>
          </p:cNvPr>
          <p:cNvSpPr txBox="1">
            <a:spLocks/>
          </p:cNvSpPr>
          <p:nvPr/>
        </p:nvSpPr>
        <p:spPr>
          <a:xfrm>
            <a:off x="485639" y="1956995"/>
            <a:ext cx="3354841" cy="7607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Сопровождение лицензирования деятельности ОИАЭ РФ и отдельных видов деятельности</a:t>
            </a:r>
            <a:endParaRPr lang="en-RU" sz="1200" b="1" kern="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05" name="Текст 8">
            <a:extLst>
              <a:ext uri="{FF2B5EF4-FFF2-40B4-BE49-F238E27FC236}">
                <a16:creationId xmlns:a16="http://schemas.microsoft.com/office/drawing/2014/main" id="{6CCE5925-82D5-0D27-AE76-A957ED01D3F9}"/>
              </a:ext>
            </a:extLst>
          </p:cNvPr>
          <p:cNvSpPr txBox="1">
            <a:spLocks/>
          </p:cNvSpPr>
          <p:nvPr/>
        </p:nvSpPr>
        <p:spPr>
          <a:xfrm>
            <a:off x="485639" y="3397733"/>
            <a:ext cx="3518623" cy="64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Подготовка и экспертиза Программ обеспечения качества (ПОК) для ОИАЭ</a:t>
            </a:r>
            <a:endParaRPr lang="en-RU" sz="1200" b="1" kern="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06" name="Текст 8">
            <a:extLst>
              <a:ext uri="{FF2B5EF4-FFF2-40B4-BE49-F238E27FC236}">
                <a16:creationId xmlns:a16="http://schemas.microsoft.com/office/drawing/2014/main" id="{807D3431-8309-03AB-7C03-447BC1962D00}"/>
              </a:ext>
            </a:extLst>
          </p:cNvPr>
          <p:cNvSpPr txBox="1">
            <a:spLocks/>
          </p:cNvSpPr>
          <p:nvPr/>
        </p:nvSpPr>
        <p:spPr>
          <a:xfrm>
            <a:off x="485639" y="4865464"/>
            <a:ext cx="3518623" cy="64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Лицензирование организаций на зарубежных площадках, включая экспертизу обоснований безопасности</a:t>
            </a:r>
            <a:r>
              <a:rPr lang="en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108" name="Текст 8">
            <a:extLst>
              <a:ext uri="{FF2B5EF4-FFF2-40B4-BE49-F238E27FC236}">
                <a16:creationId xmlns:a16="http://schemas.microsoft.com/office/drawing/2014/main" id="{25C4A7A0-F0B8-3BB9-5EDD-4903A57467B1}"/>
              </a:ext>
            </a:extLst>
          </p:cNvPr>
          <p:cNvSpPr txBox="1">
            <a:spLocks/>
          </p:cNvSpPr>
          <p:nvPr/>
        </p:nvSpPr>
        <p:spPr>
          <a:xfrm>
            <a:off x="4364304" y="1956995"/>
            <a:ext cx="3354841" cy="6977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Анализ и гармонизация нормативной документации РФ со стандартами стран реализации проектов</a:t>
            </a:r>
            <a:r>
              <a:rPr lang="en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109" name="Текст 8">
            <a:extLst>
              <a:ext uri="{FF2B5EF4-FFF2-40B4-BE49-F238E27FC236}">
                <a16:creationId xmlns:a16="http://schemas.microsoft.com/office/drawing/2014/main" id="{CD122A9A-3AD1-E90C-95FE-63E67BF3E079}"/>
              </a:ext>
            </a:extLst>
          </p:cNvPr>
          <p:cNvSpPr txBox="1">
            <a:spLocks/>
          </p:cNvSpPr>
          <p:nvPr/>
        </p:nvSpPr>
        <p:spPr>
          <a:xfrm>
            <a:off x="4364305" y="3417830"/>
            <a:ext cx="3061428" cy="8451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Разработка нормативной документации в области использования атомной энергии</a:t>
            </a:r>
            <a:r>
              <a:rPr lang="en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110" name="Текст 8">
            <a:extLst>
              <a:ext uri="{FF2B5EF4-FFF2-40B4-BE49-F238E27FC236}">
                <a16:creationId xmlns:a16="http://schemas.microsoft.com/office/drawing/2014/main" id="{43A14F81-4EE9-0670-BC99-C26B38C20F8A}"/>
              </a:ext>
            </a:extLst>
          </p:cNvPr>
          <p:cNvSpPr txBox="1">
            <a:spLocks/>
          </p:cNvSpPr>
          <p:nvPr/>
        </p:nvSpPr>
        <p:spPr>
          <a:xfrm>
            <a:off x="4364304" y="4956196"/>
            <a:ext cx="3518623" cy="2423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аудитов на соответствие требованиям: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промышленной безопасности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пожарной безопасности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охраны окружающей среды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радиационной безопасности</a:t>
            </a:r>
            <a:r>
              <a:rPr lang="en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111" name="Текст 8">
            <a:extLst>
              <a:ext uri="{FF2B5EF4-FFF2-40B4-BE49-F238E27FC236}">
                <a16:creationId xmlns:a16="http://schemas.microsoft.com/office/drawing/2014/main" id="{13E59DB8-EAEA-09AF-F047-26C25F408ACA}"/>
              </a:ext>
            </a:extLst>
          </p:cNvPr>
          <p:cNvSpPr txBox="1">
            <a:spLocks/>
          </p:cNvSpPr>
          <p:nvPr/>
        </p:nvSpPr>
        <p:spPr>
          <a:xfrm>
            <a:off x="8188758" y="1956995"/>
            <a:ext cx="3348760" cy="6263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Самооценка компетенций персонала и разработка планов развития (обучение, повышение квалификации)</a:t>
            </a:r>
            <a:r>
              <a:rPr lang="en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112" name="Текст 8">
            <a:extLst>
              <a:ext uri="{FF2B5EF4-FFF2-40B4-BE49-F238E27FC236}">
                <a16:creationId xmlns:a16="http://schemas.microsoft.com/office/drawing/2014/main" id="{56137644-D214-F16F-2660-CA0201DABD31}"/>
              </a:ext>
            </a:extLst>
          </p:cNvPr>
          <p:cNvSpPr txBox="1">
            <a:spLocks/>
          </p:cNvSpPr>
          <p:nvPr/>
        </p:nvSpPr>
        <p:spPr>
          <a:xfrm>
            <a:off x="8188757" y="3417830"/>
            <a:ext cx="2673511" cy="889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Сопровождение получения лицензий ФСБ</a:t>
            </a:r>
            <a:br>
              <a:rPr lang="ru-RU" sz="12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endParaRPr lang="en-RU" sz="1200" b="1" kern="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13" name="Текст 8">
            <a:extLst>
              <a:ext uri="{FF2B5EF4-FFF2-40B4-BE49-F238E27FC236}">
                <a16:creationId xmlns:a16="http://schemas.microsoft.com/office/drawing/2014/main" id="{47F75ADD-416B-A557-9430-CE17E073563F}"/>
              </a:ext>
            </a:extLst>
          </p:cNvPr>
          <p:cNvSpPr txBox="1">
            <a:spLocks/>
          </p:cNvSpPr>
          <p:nvPr/>
        </p:nvSpPr>
        <p:spPr>
          <a:xfrm>
            <a:off x="8188757" y="4865464"/>
            <a:ext cx="3426154" cy="130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ru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Лицензирование деятельности с ядерными материалами и радиоактивными веществами в оборонных целях (разработка, изготовление, испытания, транспортирование, эксплуатация, хранение, ликвидация ядерного оружия и ЯЭУ военного назначения)</a:t>
            </a:r>
            <a:r>
              <a:rPr lang="en-RU" sz="1100" b="1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397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</a:t>
            </a:r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8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9496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Услуги в сфере оценки соответствия</a:t>
            </a:r>
            <a:r>
              <a:rPr lang="en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 </a:t>
            </a:r>
            <a:endParaRPr lang="ru-RU" sz="2800" dirty="0">
              <a:solidFill>
                <a:srgbClr val="00003D"/>
              </a:solidFill>
              <a:latin typeface="Inter 18pt 18pt Medium" panose="02000503000000020004" pitchFamily="2" charset="0"/>
              <a:ea typeface="Inter 18pt 18pt Medium" panose="02000503000000020004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0544B0-54B0-3CC7-3BF3-7294A683FAF4}"/>
              </a:ext>
            </a:extLst>
          </p:cNvPr>
          <p:cNvSpPr txBox="1"/>
          <p:nvPr/>
        </p:nvSpPr>
        <p:spPr>
          <a:xfrm>
            <a:off x="6803593" y="1106487"/>
            <a:ext cx="43531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tabLst>
                <a:tab pos="180340" algn="l"/>
              </a:tabLst>
            </a:pP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Подтверждение соответствия продукции и процессов требованиям ведущих систем и регуляторов:</a:t>
            </a:r>
            <a:endParaRPr lang="en-RU" sz="1600" kern="0" dirty="0">
              <a:solidFill>
                <a:srgbClr val="265BE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0D696A8-4CBD-6ECC-B20C-C68743786A86}"/>
              </a:ext>
            </a:extLst>
          </p:cNvPr>
          <p:cNvSpPr txBox="1">
            <a:spLocks/>
          </p:cNvSpPr>
          <p:nvPr/>
        </p:nvSpPr>
        <p:spPr>
          <a:xfrm>
            <a:off x="7267435" y="2102059"/>
            <a:ext cx="4628891" cy="4801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Организация сертификации в отраслевых системах сертификации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Газпром, </a:t>
            </a:r>
            <a:r>
              <a:rPr lang="ru-RU" sz="1200" kern="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Россети</a:t>
            </a: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, РЖД - для поставок в стратегические отрасли РФ</a:t>
            </a:r>
            <a:endParaRPr lang="en-RU" sz="1200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Сертификация по требованиям Технических регламентов Таможенного союза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180340" algn="l"/>
              </a:tabLst>
            </a:pP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Организация работ по подтверждению продукции требованиям регуляторов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Подтверждение соответствия ПП РФ №719, №1236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другим нормативам</a:t>
            </a:r>
            <a:endParaRPr lang="en-RU" sz="1200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Сертификация на требования стандартов СМК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ISO 9001, ISO 14001, ISO 45001, ISO 27001, ISO 19443 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>
                <a:tab pos="180340" algn="l"/>
              </a:tabLs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Критическая информационная инфраструктура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Сертификация программно-аппаратных комплексов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системе «КИИ-СЕРТ»</a:t>
            </a:r>
            <a:endParaRPr lang="en-RU" sz="1200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EA2D19-5B99-A93B-1A70-DBA8A9EC87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436" y="2105941"/>
            <a:ext cx="286659" cy="2866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7811C2-F035-181B-2F98-B551309A94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436" y="3068303"/>
            <a:ext cx="286659" cy="2866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A8A54D-765C-189C-0ED2-312236C9FB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436" y="3839224"/>
            <a:ext cx="286659" cy="2866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BE40DD-23D6-237C-DE7E-6E57705135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436" y="4794243"/>
            <a:ext cx="286659" cy="2866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821ABA0-992B-A804-882E-2B73D5B444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436" y="5417089"/>
            <a:ext cx="286659" cy="286659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B2C942EF-960D-D928-0F32-E815DD153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729" y="1160463"/>
            <a:ext cx="6118189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24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26E1B73-02C1-5D5D-8BB5-C509CA70B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971281"/>
            <a:ext cx="12192001" cy="28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F170BB3-EAA1-1E72-C750-180D5E1A22B4}"/>
              </a:ext>
            </a:extLst>
          </p:cNvPr>
          <p:cNvSpPr/>
          <p:nvPr/>
        </p:nvSpPr>
        <p:spPr>
          <a:xfrm>
            <a:off x="0" y="3971280"/>
            <a:ext cx="12191999" cy="2886720"/>
          </a:xfrm>
          <a:prstGeom prst="rect">
            <a:avLst/>
          </a:prstGeom>
          <a:solidFill>
            <a:srgbClr val="00003D">
              <a:alpha val="30219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</a:t>
            </a:r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9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9496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Услуги в сфере аккредитации</a:t>
            </a:r>
            <a:endParaRPr lang="en-RU" sz="2800" dirty="0">
              <a:solidFill>
                <a:srgbClr val="00003D"/>
              </a:solidFill>
              <a:latin typeface="Inter 18pt 18pt Medium" panose="02000503000000020004" pitchFamily="2" charset="0"/>
              <a:ea typeface="Inter 18pt 18pt Medium" panose="02000503000000020004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277855-CA44-333A-05CE-4B0D58EBB74C}"/>
              </a:ext>
            </a:extLst>
          </p:cNvPr>
          <p:cNvSpPr txBox="1"/>
          <p:nvPr/>
        </p:nvSpPr>
        <p:spPr>
          <a:xfrm>
            <a:off x="269605" y="1106487"/>
            <a:ext cx="5970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Полный цикл сопровождения организаций при вхождении в Национальную систему аккредитации РФ:</a:t>
            </a:r>
            <a:endParaRPr lang="en-RU" sz="1600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3D196-BBF4-0CEF-091F-272EAB7F5AC8}"/>
              </a:ext>
            </a:extLst>
          </p:cNvPr>
          <p:cNvSpPr/>
          <p:nvPr/>
        </p:nvSpPr>
        <p:spPr>
          <a:xfrm>
            <a:off x="-2" y="1815548"/>
            <a:ext cx="4295777" cy="2176770"/>
          </a:xfrm>
          <a:prstGeom prst="rect">
            <a:avLst/>
          </a:prstGeom>
          <a:solidFill>
            <a:srgbClr val="67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5FFD9-603C-9295-9EE4-75DC56CA193E}"/>
              </a:ext>
            </a:extLst>
          </p:cNvPr>
          <p:cNvSpPr/>
          <p:nvPr/>
        </p:nvSpPr>
        <p:spPr>
          <a:xfrm>
            <a:off x="4294117" y="1815548"/>
            <a:ext cx="3818007" cy="2176770"/>
          </a:xfrm>
          <a:prstGeom prst="rect">
            <a:avLst/>
          </a:prstGeom>
          <a:solidFill>
            <a:srgbClr val="437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6AD097-E970-51D6-99D7-77C4AD17241C}"/>
              </a:ext>
            </a:extLst>
          </p:cNvPr>
          <p:cNvSpPr/>
          <p:nvPr/>
        </p:nvSpPr>
        <p:spPr>
          <a:xfrm>
            <a:off x="8097272" y="1815548"/>
            <a:ext cx="4094727" cy="2176770"/>
          </a:xfrm>
          <a:prstGeom prst="rect">
            <a:avLst/>
          </a:prstGeom>
          <a:solidFill>
            <a:srgbClr val="265B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FF863-D5B3-A742-5797-381E5F24B8D4}"/>
              </a:ext>
            </a:extLst>
          </p:cNvPr>
          <p:cNvSpPr txBox="1"/>
          <p:nvPr/>
        </p:nvSpPr>
        <p:spPr>
          <a:xfrm>
            <a:off x="527888" y="2131667"/>
            <a:ext cx="3766230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1400"/>
              </a:spcAft>
              <a:buClr>
                <a:schemeClr val="bg1"/>
              </a:buClr>
              <a:buSzPct val="180000"/>
              <a:tabLst>
                <a:tab pos="180340" algn="l"/>
              </a:tabLst>
            </a:pPr>
            <a:r>
              <a:rPr lang="ru-RU" sz="1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Подготовительный этап</a:t>
            </a:r>
            <a:endParaRPr lang="ru-RU" sz="1200" b="1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Внедрение системы менеджмента качества по ГОСТ Р ИСО/МЭК 17025, 17065, 17020, 17029</a:t>
            </a:r>
          </a:p>
          <a:p>
            <a:pPr marL="285750" indent="-285750"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Подготовка документации для метрологических центров, испытательных лабораторий, органов по сертификации</a:t>
            </a:r>
            <a:endParaRPr lang="en-RU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542DB-E20E-196E-DED1-59681D350D2B}"/>
              </a:ext>
            </a:extLst>
          </p:cNvPr>
          <p:cNvSpPr txBox="1"/>
          <p:nvPr/>
        </p:nvSpPr>
        <p:spPr>
          <a:xfrm>
            <a:off x="4476126" y="2131667"/>
            <a:ext cx="345495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1400"/>
              </a:spcAft>
              <a:buClr>
                <a:schemeClr val="bg1"/>
              </a:buClr>
              <a:buSzPct val="180000"/>
              <a:tabLst>
                <a:tab pos="180340" algn="l"/>
              </a:tabLst>
            </a:pPr>
            <a:r>
              <a:rPr lang="ru-RU" sz="1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Аудит готовности</a:t>
            </a:r>
            <a:r>
              <a:rPr lang="en-RU" sz="1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Документарный аудит СМК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Выездная оценка готовности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 инспекционной проверке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Интенсивный аудит по критериям приказа №707 </a:t>
            </a:r>
            <a:endParaRPr lang="en-RU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0B157-A56E-212C-7579-A87D07AC3074}"/>
              </a:ext>
            </a:extLst>
          </p:cNvPr>
          <p:cNvSpPr txBox="1"/>
          <p:nvPr/>
        </p:nvSpPr>
        <p:spPr>
          <a:xfrm>
            <a:off x="8291855" y="2131667"/>
            <a:ext cx="3492158" cy="1331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1400"/>
              </a:spcAft>
              <a:buClr>
                <a:schemeClr val="bg1"/>
              </a:buClr>
              <a:buSzPct val="180000"/>
              <a:tabLst>
                <a:tab pos="180340" algn="l"/>
              </a:tabLst>
            </a:pPr>
            <a:r>
              <a:rPr lang="ru-RU" sz="1400" b="1" dirty="0" err="1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Постаудитная</a:t>
            </a:r>
            <a:r>
              <a:rPr lang="ru-RU" sz="1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поддержка</a:t>
            </a:r>
            <a:endParaRPr lang="en-US" sz="1400" b="1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Устранение выявленных несоответствий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3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Внедрение корректирующих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предупреждающих действий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EF6213-8F22-45E9-8EF0-F7BBC7C7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A99B8-8B80-6E78-EB32-8C8049B66D4E}"/>
              </a:ext>
            </a:extLst>
          </p:cNvPr>
          <p:cNvSpPr/>
          <p:nvPr/>
        </p:nvSpPr>
        <p:spPr>
          <a:xfrm>
            <a:off x="0" y="-45070"/>
            <a:ext cx="12192000" cy="6903069"/>
          </a:xfrm>
          <a:prstGeom prst="rect">
            <a:avLst/>
          </a:prstGeom>
          <a:gradFill flip="none" rotWithShape="1">
            <a:gsLst>
              <a:gs pos="0">
                <a:srgbClr val="00003D">
                  <a:alpha val="47000"/>
                </a:srgbClr>
              </a:gs>
              <a:gs pos="100000">
                <a:srgbClr val="00003D">
                  <a:alpha val="2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528FC-0269-0429-4C50-3EC93A5649B1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1B2BC84-95B7-87CA-F47F-6B1008971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5E9B9B-B780-52BA-3FAB-4C98B71D8CC3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C595FC1-4336-EAB9-9F7B-991EC62AD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2"/>
          <a:stretch/>
        </p:blipFill>
        <p:spPr>
          <a:xfrm rot="1036149">
            <a:off x="-1903750" y="-636865"/>
            <a:ext cx="9538611" cy="62584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F209BD-60C5-5F9D-663D-E1E78ACB72B4}"/>
              </a:ext>
            </a:extLst>
          </p:cNvPr>
          <p:cNvSpPr/>
          <p:nvPr/>
        </p:nvSpPr>
        <p:spPr>
          <a:xfrm>
            <a:off x="6240463" y="1160463"/>
            <a:ext cx="5543550" cy="3463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AE0C98E-BB49-BDAD-C75C-4B7D4F5E7B4B}"/>
              </a:ext>
            </a:extLst>
          </p:cNvPr>
          <p:cNvSpPr/>
          <p:nvPr/>
        </p:nvSpPr>
        <p:spPr>
          <a:xfrm>
            <a:off x="6440005" y="1413381"/>
            <a:ext cx="493752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Экспертиза технической документации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Экспертиза ядерной и радиационной безопасности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Разработка ремонтной и эксплуатационной документации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Интеграция оборудования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Изготовление грузоподъемного оборудования для АЭС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Проектирование оборудования для ОИАЭ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Модернизация грузоподъемного оборудования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Монтаж и наладка грузоподъемного оборудования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6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Сервисное обслуживание грузоподъемного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227648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931BF6-2AFF-1021-A87E-B74AB913A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613"/>
            <a:ext cx="6506817" cy="5458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D7DC57-38AA-272C-1A84-8C0FE0C7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4164">
            <a:off x="1539088" y="720764"/>
            <a:ext cx="9113825" cy="63127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E3131-4DD5-6608-1F54-E207ED514A21}"/>
              </a:ext>
            </a:extLst>
          </p:cNvPr>
          <p:cNvSpPr/>
          <p:nvPr/>
        </p:nvSpPr>
        <p:spPr>
          <a:xfrm>
            <a:off x="4295775" y="3877158"/>
            <a:ext cx="3563938" cy="2417625"/>
          </a:xfrm>
          <a:prstGeom prst="rect">
            <a:avLst/>
          </a:prstGeom>
          <a:solidFill>
            <a:srgbClr val="E9F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B2244F-2B90-E693-C2F4-714F5F90926E}"/>
              </a:ext>
            </a:extLst>
          </p:cNvPr>
          <p:cNvSpPr/>
          <p:nvPr/>
        </p:nvSpPr>
        <p:spPr>
          <a:xfrm>
            <a:off x="8136834" y="3877158"/>
            <a:ext cx="3647179" cy="2417625"/>
          </a:xfrm>
          <a:prstGeom prst="rect">
            <a:avLst/>
          </a:prstGeom>
          <a:solidFill>
            <a:srgbClr val="E9F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F40999-6672-C1DD-0CDA-887B278BE51F}"/>
              </a:ext>
            </a:extLst>
          </p:cNvPr>
          <p:cNvSpPr/>
          <p:nvPr/>
        </p:nvSpPr>
        <p:spPr>
          <a:xfrm>
            <a:off x="4295775" y="1160462"/>
            <a:ext cx="3563938" cy="2523633"/>
          </a:xfrm>
          <a:prstGeom prst="rect">
            <a:avLst/>
          </a:prstGeom>
          <a:solidFill>
            <a:srgbClr val="E9F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48405-20CA-07F1-BFC2-489C9CA9D396}"/>
              </a:ext>
            </a:extLst>
          </p:cNvPr>
          <p:cNvSpPr/>
          <p:nvPr/>
        </p:nvSpPr>
        <p:spPr>
          <a:xfrm>
            <a:off x="8136834" y="1160462"/>
            <a:ext cx="3647179" cy="2523633"/>
          </a:xfrm>
          <a:prstGeom prst="rect">
            <a:avLst/>
          </a:prstGeom>
          <a:solidFill>
            <a:srgbClr val="E9F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20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9496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tabLst>
                <a:tab pos="180340" algn="l"/>
              </a:tabLst>
            </a:pPr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Независимая оценка поставщика для АЭС</a:t>
            </a:r>
            <a:r>
              <a:rPr lang="en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277855-CA44-333A-05CE-4B0D58EBB74C}"/>
              </a:ext>
            </a:extLst>
          </p:cNvPr>
          <p:cNvSpPr txBox="1"/>
          <p:nvPr/>
        </p:nvSpPr>
        <p:spPr>
          <a:xfrm>
            <a:off x="269606" y="1314131"/>
            <a:ext cx="33349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tabLst>
                <a:tab pos="180340" algn="l"/>
              </a:tabLst>
            </a:pP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Независимая квалификация предприятий-изготовителей — комплексная оценка компетентности поставщика (российского или зарубежного) третьей независимой стороной с выдачей заключения </a:t>
            </a:r>
            <a:b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 соответствии требованиям.</a:t>
            </a:r>
            <a:endParaRPr lang="en-RU" sz="1600" kern="0" dirty="0">
              <a:solidFill>
                <a:srgbClr val="265BE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1E739674-BBDE-B594-4375-9EF89A416153}"/>
              </a:ext>
            </a:extLst>
          </p:cNvPr>
          <p:cNvSpPr txBox="1">
            <a:spLocks/>
          </p:cNvSpPr>
          <p:nvPr/>
        </p:nvSpPr>
        <p:spPr>
          <a:xfrm>
            <a:off x="4512734" y="1327383"/>
            <a:ext cx="2902494" cy="1816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Этапы оценки</a:t>
            </a:r>
            <a:endParaRPr lang="en-RU" sz="1400" b="1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b="1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Предварительный анализ</a:t>
            </a:r>
            <a:br>
              <a:rPr lang="en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Изучение заявки, продукции/услуг, требований заказчика и регулятора страны размещения эксплуатирующей организации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b="1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Документальная оценка</a:t>
            </a:r>
            <a:endParaRPr lang="en-RU" sz="1200" b="1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030B8E91-6CD9-2D07-6CA4-8F9361C1C178}"/>
              </a:ext>
            </a:extLst>
          </p:cNvPr>
          <p:cNvSpPr txBox="1">
            <a:spLocks/>
          </p:cNvSpPr>
          <p:nvPr/>
        </p:nvSpPr>
        <p:spPr>
          <a:xfrm>
            <a:off x="4512734" y="4056755"/>
            <a:ext cx="3088024" cy="18782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Проверка</a:t>
            </a:r>
            <a:endParaRPr lang="en-RU" sz="1400" b="1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Системы менеджмента качества</a:t>
            </a:r>
            <a:endParaRPr lang="en-US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Лицензий и аккредитаций</a:t>
            </a:r>
            <a:endParaRPr lang="en-US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Технической документации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продукцию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Выездная инспекция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293BB02A-70F1-8775-11FA-39DD1F8A446B}"/>
              </a:ext>
            </a:extLst>
          </p:cNvPr>
          <p:cNvSpPr txBox="1">
            <a:spLocks/>
          </p:cNvSpPr>
          <p:nvPr/>
        </p:nvSpPr>
        <p:spPr>
          <a:xfrm>
            <a:off x="8388700" y="1327383"/>
            <a:ext cx="3088024" cy="15262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Аудит производства</a:t>
            </a:r>
            <a:endParaRPr lang="en-RU" sz="1400" b="1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Производственные мощности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оборудование</a:t>
            </a:r>
            <a:endParaRPr lang="en-US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Квалификация персонала</a:t>
            </a:r>
            <a:endParaRPr lang="en-US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Контроль качества на всех этапах</a:t>
            </a:r>
            <a:endParaRPr lang="en-US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Условия хранения и отгрузки</a:t>
            </a:r>
            <a:endParaRPr lang="en-US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Служба ОТК и метрологическое обеспечение</a:t>
            </a:r>
            <a:r>
              <a:rPr lang="en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FAAE69FB-6E1E-CFCC-CCE0-C86DB500E773}"/>
              </a:ext>
            </a:extLst>
          </p:cNvPr>
          <p:cNvSpPr txBox="1">
            <a:spLocks/>
          </p:cNvSpPr>
          <p:nvPr/>
        </p:nvSpPr>
        <p:spPr>
          <a:xfrm>
            <a:off x="8388699" y="4056755"/>
            <a:ext cx="3088024" cy="18782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ru-RU" sz="14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Лабораторные испытания</a:t>
            </a:r>
            <a:endParaRPr lang="en-RU" sz="1400" b="1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Организация испытаний образцов в собственной лаборатории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Формирование заключения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80000"/>
              <a:buBlip>
                <a:blip r:embed="rId4"/>
              </a:buBlip>
              <a:tabLst>
                <a:tab pos="180340" algn="l"/>
              </a:tabLst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Подготовка отчёта с выводами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 соответствии/несоответствии, рекомендациями и планом устранения замечаний</a:t>
            </a:r>
            <a:endParaRPr lang="en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3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49952E-53C8-60C9-6734-D80B87F6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6986"/>
            <a:ext cx="12192000" cy="69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3850F8-A33B-FB40-9DEF-631DB575317F}"/>
              </a:ext>
            </a:extLst>
          </p:cNvPr>
          <p:cNvSpPr/>
          <p:nvPr/>
        </p:nvSpPr>
        <p:spPr>
          <a:xfrm>
            <a:off x="0" y="-26986"/>
            <a:ext cx="12192000" cy="6930055"/>
          </a:xfrm>
          <a:prstGeom prst="rect">
            <a:avLst/>
          </a:prstGeom>
          <a:gradFill flip="none" rotWithShape="1">
            <a:gsLst>
              <a:gs pos="0">
                <a:srgbClr val="00003D">
                  <a:alpha val="82900"/>
                </a:srgbClr>
              </a:gs>
              <a:gs pos="100000">
                <a:srgbClr val="00003D">
                  <a:alpha val="21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D2090A-77B0-542D-E04A-437BE4219D24}"/>
              </a:ext>
            </a:extLst>
          </p:cNvPr>
          <p:cNvSpPr/>
          <p:nvPr/>
        </p:nvSpPr>
        <p:spPr>
          <a:xfrm>
            <a:off x="5727469" y="1160463"/>
            <a:ext cx="6056545" cy="5115646"/>
          </a:xfrm>
          <a:prstGeom prst="rect">
            <a:avLst/>
          </a:prstGeom>
          <a:solidFill>
            <a:srgbClr val="265BE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4B573E-0DB8-510E-C11B-0A08D9B875FF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705AD10-1F4A-F58E-F0F4-F0C9DB47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6EE1B-AFDD-FB5C-E3B2-CC12EC4DCD5C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21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E4848-6999-BC3B-7AF6-1CBC83AF85E5}"/>
              </a:ext>
            </a:extLst>
          </p:cNvPr>
          <p:cNvSpPr txBox="1"/>
          <p:nvPr/>
        </p:nvSpPr>
        <p:spPr>
          <a:xfrm>
            <a:off x="269606" y="236978"/>
            <a:ext cx="9496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tabLst>
                <a:tab pos="180340" algn="l"/>
              </a:tabLst>
            </a:pPr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Дополнительные услуги</a:t>
            </a:r>
            <a:r>
              <a:rPr lang="en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 </a:t>
            </a:r>
          </a:p>
        </p:txBody>
      </p:sp>
      <p:sp>
        <p:nvSpPr>
          <p:cNvPr id="11" name="Прямоугольник 16">
            <a:extLst>
              <a:ext uri="{FF2B5EF4-FFF2-40B4-BE49-F238E27FC236}">
                <a16:creationId xmlns:a16="http://schemas.microsoft.com/office/drawing/2014/main" id="{6B69518C-93F6-6C47-E2B1-8BE9BD5DD04C}"/>
              </a:ext>
            </a:extLst>
          </p:cNvPr>
          <p:cNvSpPr/>
          <p:nvPr/>
        </p:nvSpPr>
        <p:spPr>
          <a:xfrm>
            <a:off x="6334297" y="1380675"/>
            <a:ext cx="5395451" cy="4957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Поставка и «легализация» оборудования иностранного производства (получение полного пакета разрешительных документов РФ)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Монтажные и строительно-монтажные работы (СМР)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Комплексные решения по получению статуса субъекта ОРЭМ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прохождению регламентных процедур АО «АТС» (классы </a:t>
            </a:r>
            <a:r>
              <a:rPr lang="ru-RU" sz="1200" dirty="0" err="1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N</a:t>
            </a: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, А)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Стандартизация и разработка нормативно-технической документации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Полный комплекс решений по защите персональных данных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и информационной безопасности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Аудит критической информационной инфраструктуры (КИИ)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подготовка предложений по переходу на доверенные программно-аппаратные комплексы (ПП РФ №1912)</a:t>
            </a:r>
            <a:endParaRPr lang="en-US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Комплексные решения «под ключ» по защите от беспилотных летательных аппаратов (БПЛА)</a:t>
            </a:r>
          </a:p>
          <a:p>
            <a:pPr marL="285750" indent="-285750">
              <a:spcBef>
                <a:spcPts val="31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  <a:tabLst>
                <a:tab pos="180340" algn="l"/>
              </a:tabLs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сопоставительного анализа документации, оборудования, конструкций и стандартов для оценки их соответствия требованиям нормативной документации РФ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возможности применения на объектах использования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атомной энергии.</a:t>
            </a:r>
            <a:endParaRPr lang="en-RU" sz="12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B9E721-BD05-7763-A925-6778AAE9DF9A}"/>
              </a:ext>
            </a:extLst>
          </p:cNvPr>
          <p:cNvSpPr/>
          <p:nvPr/>
        </p:nvSpPr>
        <p:spPr>
          <a:xfrm>
            <a:off x="3643947" y="1160463"/>
            <a:ext cx="2083522" cy="5115646"/>
          </a:xfrm>
          <a:prstGeom prst="rect">
            <a:avLst/>
          </a:prstGeom>
          <a:solidFill>
            <a:srgbClr val="265B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33EB8-2842-0A95-5A4D-D92E960C2C4D}"/>
              </a:ext>
            </a:extLst>
          </p:cNvPr>
          <p:cNvSpPr txBox="1"/>
          <p:nvPr/>
        </p:nvSpPr>
        <p:spPr>
          <a:xfrm>
            <a:off x="3788037" y="1380675"/>
            <a:ext cx="19180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9235">
              <a:spcBef>
                <a:spcPts val="31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Расширенный спектр услуг </a:t>
            </a:r>
            <a:b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комплексной реализации международных проектов:</a:t>
            </a:r>
            <a:endParaRPr lang="en-RU" sz="1600" kern="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588DF-F6F8-8038-C6A7-06C8EDB1A1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24" y="3358611"/>
            <a:ext cx="2219151" cy="31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4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BF5BA5-5D59-ED77-2366-4B1D9D3333AF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709BA-BF80-7C03-EDE3-7B0F1AE2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57910">
            <a:off x="1599724" y="-624934"/>
            <a:ext cx="10776872" cy="107363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22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Свидетельства об аттестации технологий сварки и сварочного оборудования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13046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45044960-5CEB-773A-3674-9EE58C0EF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34DA5F1C-53E5-3B6B-30B1-6D70A36C9F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688671"/>
            <a:ext cx="1573927" cy="22230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4DBB1D3F-5C0C-076B-3DBA-34D2927B0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90" y="2342371"/>
            <a:ext cx="1573927" cy="22230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D72ED2-D5BB-151E-BF4B-B081C3DD90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306" y="3244457"/>
            <a:ext cx="1573927" cy="22230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5858D4-CB64-890F-CE50-4EC8671B36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92" y="4171202"/>
            <a:ext cx="1573927" cy="22230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06483D-3B03-4E24-5319-BD5C6EDDA0E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501" y="1673056"/>
            <a:ext cx="1573927" cy="22230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13" name="Рисунок 16">
            <a:extLst>
              <a:ext uri="{FF2B5EF4-FFF2-40B4-BE49-F238E27FC236}">
                <a16:creationId xmlns:a16="http://schemas.microsoft.com/office/drawing/2014/main" id="{E1D4F815-C91B-45EC-D7AF-89ACFD1962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226" y="2342371"/>
            <a:ext cx="1573927" cy="22230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14" name="Рисунок 18">
            <a:extLst>
              <a:ext uri="{FF2B5EF4-FFF2-40B4-BE49-F238E27FC236}">
                <a16:creationId xmlns:a16="http://schemas.microsoft.com/office/drawing/2014/main" id="{0F96A860-66DD-EFA5-443C-6C333C330A7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383" y="3244457"/>
            <a:ext cx="1598778" cy="2258177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AD55D8-706E-01BE-4122-08AE1F0499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1417" y="1673065"/>
            <a:ext cx="1576143" cy="2223067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F1C718A-3B36-B938-6BB5-098E58ABC0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2108" y="2661094"/>
            <a:ext cx="1573927" cy="2219942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65C242-F2A5-2F27-C852-F158BD1718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3933" y="4171462"/>
            <a:ext cx="1579574" cy="2227906"/>
          </a:xfrm>
          <a:prstGeom prst="rect">
            <a:avLst/>
          </a:prstGeom>
          <a:effectLst>
            <a:outerShdw blurRad="880746" dist="413462" dir="5400000" sx="86000" sy="86000" algn="t" rotWithShape="0">
              <a:srgbClr val="265BED"/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5E47630-B8F0-83AB-F19F-E82CD3EEB5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0391" y="4147992"/>
            <a:ext cx="1596214" cy="2251376"/>
          </a:xfrm>
          <a:prstGeom prst="rect">
            <a:avLst/>
          </a:prstGeom>
          <a:effectLst>
            <a:outerShdw blurRad="885505" dist="416297" dir="5400000" sx="86000" sy="86000" algn="t" rotWithShape="0">
              <a:srgbClr val="265BED"/>
            </a:outerShdw>
          </a:effectLst>
        </p:spPr>
      </p:pic>
    </p:spTree>
    <p:extLst>
      <p:ext uri="{BB962C8B-B14F-4D97-AF65-F5344CB8AC3E}">
        <p14:creationId xmlns:p14="http://schemas.microsoft.com/office/powerpoint/2010/main" val="10379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46495-85C1-F260-E089-92F7539BA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1160463"/>
            <a:ext cx="5688013" cy="530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E40-E45A-AEB0-5A5E-EE15099D1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5791" flipH="1">
            <a:off x="5235957" y="541834"/>
            <a:ext cx="7204895" cy="7177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Система менеджмента качества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23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94500-C626-5C5A-C5CF-8CBF3A2C1DBC}"/>
              </a:ext>
            </a:extLst>
          </p:cNvPr>
          <p:cNvSpPr txBox="1"/>
          <p:nvPr/>
        </p:nvSpPr>
        <p:spPr>
          <a:xfrm>
            <a:off x="269606" y="1368226"/>
            <a:ext cx="50346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1E66F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ООО «РАЭ» создана, документально оформлена, функционирует и постоянно совершенствуется система менеджмента качества на соответствие требованиям международного стандарта ISO 9001:2015 «Системы менеджмента качества. Требования», </a:t>
            </a:r>
            <a:br>
              <a:rPr lang="ru-RU" sz="1600" kern="0" dirty="0">
                <a:solidFill>
                  <a:srgbClr val="1E66F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1E66F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что подтверждено сертификатом органа </a:t>
            </a:r>
            <a:br>
              <a:rPr lang="ru-RU" sz="1600" kern="0" dirty="0">
                <a:solidFill>
                  <a:srgbClr val="1E66F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1E66F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сертификации INSPECT.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1E45E-EA9B-F7CE-757E-31C85D10B4C1}"/>
              </a:ext>
            </a:extLst>
          </p:cNvPr>
          <p:cNvSpPr txBox="1"/>
          <p:nvPr/>
        </p:nvSpPr>
        <p:spPr>
          <a:xfrm>
            <a:off x="269606" y="3580795"/>
            <a:ext cx="5034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1"/>
              </a:buClr>
              <a:buSzPct val="180000"/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ООО «РАЭ» с 2023 года действует система менеджмента качества на соответствие требованиям стандарта</a:t>
            </a:r>
            <a:r>
              <a:rPr lang="en-US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ГОСТ Р ИСО 19443:2020 «Системы менеджмента качества. Специальные требования по применению ИСО 9001:2015 организациями цепи поставок ядерного энергетического сектора, поставляющими продукцию и услуги, важные для ядерной безопасности (ITNS)», что подтверждено сертификатом Ассоциации по сертификации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«Русский Регистр». </a:t>
            </a:r>
          </a:p>
        </p:txBody>
      </p:sp>
    </p:spTree>
    <p:extLst>
      <p:ext uri="{BB962C8B-B14F-4D97-AF65-F5344CB8AC3E}">
        <p14:creationId xmlns:p14="http://schemas.microsoft.com/office/powerpoint/2010/main" val="2562226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DCFC3A-6C28-3416-A203-A459897F44A6}"/>
              </a:ext>
            </a:extLst>
          </p:cNvPr>
          <p:cNvSpPr/>
          <p:nvPr/>
        </p:nvSpPr>
        <p:spPr>
          <a:xfrm>
            <a:off x="8101407" y="2948894"/>
            <a:ext cx="3682606" cy="3528096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715753-BFBD-4A4D-75AD-6B4FD91E2CD0}"/>
              </a:ext>
            </a:extLst>
          </p:cNvPr>
          <p:cNvSpPr/>
          <p:nvPr/>
        </p:nvSpPr>
        <p:spPr>
          <a:xfrm>
            <a:off x="8105775" y="1360421"/>
            <a:ext cx="3678238" cy="1588473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3DA48-3597-500E-BAB6-2C70B8CAD33E}"/>
              </a:ext>
            </a:extLst>
          </p:cNvPr>
          <p:cNvSpPr/>
          <p:nvPr/>
        </p:nvSpPr>
        <p:spPr>
          <a:xfrm>
            <a:off x="371475" y="2948894"/>
            <a:ext cx="3636963" cy="3528096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0F6D9-C41A-FD81-38F3-09D7B8C285B2}"/>
              </a:ext>
            </a:extLst>
          </p:cNvPr>
          <p:cNvSpPr/>
          <p:nvPr/>
        </p:nvSpPr>
        <p:spPr>
          <a:xfrm>
            <a:off x="4308476" y="2948894"/>
            <a:ext cx="3551238" cy="3528096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Сертификаты, аккредитации и лицензии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24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9120F-31F4-C36D-5029-3ECE27078C69}"/>
              </a:ext>
            </a:extLst>
          </p:cNvPr>
          <p:cNvSpPr txBox="1"/>
          <p:nvPr/>
        </p:nvSpPr>
        <p:spPr>
          <a:xfrm>
            <a:off x="521493" y="3115513"/>
            <a:ext cx="33117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№ГН-13-101-4633 </a:t>
            </a:r>
            <a:br>
              <a:rPr lang="en-US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13.05.2024 г.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(с изменением №1 от 03.02.2025 г.)</a:t>
            </a:r>
          </a:p>
          <a:p>
            <a:pPr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проведение экспертизы безопасности (экспертизы обоснования безопасности) объектов использования атомной энергии и/или видов деятельности в области использования атомной энергии. </a:t>
            </a:r>
          </a:p>
          <a:p>
            <a:pPr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в отношении которых осуществляться деятельность: атомные станции (блоки атомных станций) </a:t>
            </a:r>
            <a:br>
              <a:rPr lang="en-US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исследовательские ядерные установки.</a:t>
            </a:r>
          </a:p>
          <a:p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B65D04-2CA8-D7CF-32B0-664D7366D402}"/>
              </a:ext>
            </a:extLst>
          </p:cNvPr>
          <p:cNvSpPr/>
          <p:nvPr/>
        </p:nvSpPr>
        <p:spPr>
          <a:xfrm>
            <a:off x="371475" y="1360421"/>
            <a:ext cx="3636963" cy="1588473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55912-D606-4A7C-D8E6-AC68A9F8861F}"/>
              </a:ext>
            </a:extLst>
          </p:cNvPr>
          <p:cNvSpPr/>
          <p:nvPr/>
        </p:nvSpPr>
        <p:spPr>
          <a:xfrm>
            <a:off x="4295775" y="1360421"/>
            <a:ext cx="3563939" cy="1588473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2513FD-494A-E4D0-BA1C-D0C069AD58AD}"/>
              </a:ext>
            </a:extLst>
          </p:cNvPr>
          <p:cNvSpPr txBox="1"/>
          <p:nvPr/>
        </p:nvSpPr>
        <p:spPr>
          <a:xfrm>
            <a:off x="4422775" y="3115513"/>
            <a:ext cx="335200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№ГН-13-115-4641 </a:t>
            </a:r>
            <a:br>
              <a:rPr lang="en-US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30.05.2024 г.</a:t>
            </a:r>
          </a:p>
          <a:p>
            <a:pPr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проведение экспертизы безопасности (экспертизы обоснования безопасности) объектов использования атомной энергии и/или видов деятельности в области использования атомной энергии.</a:t>
            </a:r>
          </a:p>
          <a:p>
            <a:pPr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в отношении которых осуществляться деятельность: ядерные установки – сооружения и комплексы с ядерными реакторами, в том числе суда и другие плавсредства, другие содержащие ядерные материалы сооружения, комплексы, установки для производства, использования, переработки, транспортирования ядерного топлива и ядерных материалов; радиационные источники; пункты хранения ядерных материалов и радиоактивных веществ, пункты хранения, хранилища радиоактивных отходов; ядерные материалы; радиоактивные вещества; радиоактивные отходы; ядерное топливо; отработавшее ядерное топливо.</a:t>
            </a:r>
          </a:p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4A379C-5368-8CDC-A5BE-30EBF1D1AB3E}"/>
              </a:ext>
            </a:extLst>
          </p:cNvPr>
          <p:cNvSpPr txBox="1"/>
          <p:nvPr/>
        </p:nvSpPr>
        <p:spPr>
          <a:xfrm>
            <a:off x="8189119" y="3058363"/>
            <a:ext cx="3535762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№СЕ-11-101-5538 от 19.12.2023 г.</a:t>
            </a:r>
            <a:br>
              <a:rPr lang="en-US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(с изменением № 1 от 26.06.2024 г.)</a:t>
            </a:r>
          </a:p>
          <a:p>
            <a:pPr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Конструирование оборудования для ядерных установок радиационных источников, пунктов хранения ядерных материалов и радиоактивных веществ, пунктов хранения, хранилищ радиоактивных отходов.</a:t>
            </a:r>
          </a:p>
          <a:p>
            <a:pPr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в отношении которых осуществляться деятельность: атомные станции; сооружения и комплексы </a:t>
            </a:r>
            <a:br>
              <a:rPr lang="en-US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исследовательскими ядерными реакторами, критическими </a:t>
            </a:r>
            <a:br>
              <a:rPr lang="en-US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подкритическими ядерными стендами; сооружения, комплексы, установки с ядерными материалами, предназначенные для производства, переработки, транспортирования ядерного топлива и ядерных материалов (включая добычу урановых руд, гидрометаллургическую переработку, аффинаж, </a:t>
            </a:r>
            <a:r>
              <a:rPr lang="ru-RU" sz="800" kern="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сублиматное</a:t>
            </a: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производство, металлургическое производство, разделение изотопов урана, радиохимическую обработку ядерного топлива); не относящиеся к ядерным установкам комплексы, установки, аппараты, оборудование и изделия, в которых содержаться радиоактивные вещества или генерируется ионизирующее излучение; стационарные объекты и сооружения не относящиеся к ядерным установкам, радиационным источникам </a:t>
            </a:r>
            <a:br>
              <a:rPr lang="en-US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предназначенные для хранения ядерных материалов </a:t>
            </a:r>
            <a:br>
              <a:rPr lang="en-US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радиоактивных веществ, хранения или захоронения радиоактивных отходов.</a:t>
            </a:r>
          </a:p>
          <a:p>
            <a:endParaRPr lang="ru-RU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35F10-AD75-C630-C72E-35519992FBEC}"/>
              </a:ext>
            </a:extLst>
          </p:cNvPr>
          <p:cNvSpPr/>
          <p:nvPr/>
        </p:nvSpPr>
        <p:spPr>
          <a:xfrm>
            <a:off x="371475" y="6407524"/>
            <a:ext cx="3636963" cy="6599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2D421A-EB65-5FDC-FDCF-F52FC69F4D1D}"/>
              </a:ext>
            </a:extLst>
          </p:cNvPr>
          <p:cNvSpPr/>
          <p:nvPr/>
        </p:nvSpPr>
        <p:spPr>
          <a:xfrm>
            <a:off x="4295776" y="6416150"/>
            <a:ext cx="3572678" cy="57368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7B4BA1-6525-3F4C-29A4-2D8882F10BFA}"/>
              </a:ext>
            </a:extLst>
          </p:cNvPr>
          <p:cNvSpPr/>
          <p:nvPr/>
        </p:nvSpPr>
        <p:spPr>
          <a:xfrm>
            <a:off x="8105775" y="6407524"/>
            <a:ext cx="3678238" cy="6599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3DFD658-2F18-FD7A-0C6E-EB73DF5C47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9857" y="1058124"/>
            <a:ext cx="3007786" cy="1819580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18E96281-4A2B-1BA2-1D50-4EB65288CE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010" y="1141630"/>
            <a:ext cx="1162572" cy="1652568"/>
          </a:xfrm>
          <a:prstGeom prst="rect">
            <a:avLst/>
          </a:prstGeom>
          <a:effectLst>
            <a:outerShdw blurRad="286545" dist="71360" dir="5400000" algn="t" rotWithShape="0">
              <a:srgbClr val="1E66F1"/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4BEC45-F2BA-7425-43AA-33C5604503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71457" y="1058124"/>
            <a:ext cx="3007786" cy="18195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EC9D0A9-83A7-BD6C-D05B-B8DB5F23BC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08457" y="1058124"/>
            <a:ext cx="3007786" cy="1819580"/>
          </a:xfrm>
          <a:prstGeom prst="rect">
            <a:avLst/>
          </a:prstGeom>
        </p:spPr>
      </p:pic>
      <p:pic>
        <p:nvPicPr>
          <p:cNvPr id="21" name="Рисунок 4">
            <a:extLst>
              <a:ext uri="{FF2B5EF4-FFF2-40B4-BE49-F238E27FC236}">
                <a16:creationId xmlns:a16="http://schemas.microsoft.com/office/drawing/2014/main" id="{38945A59-2D12-9D8B-D908-7D80478DD1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112" y="1119118"/>
            <a:ext cx="1188400" cy="1675084"/>
          </a:xfrm>
          <a:prstGeom prst="rect">
            <a:avLst/>
          </a:prstGeom>
          <a:effectLst>
            <a:outerShdw blurRad="286545" dist="71360" dir="5400000" algn="t" rotWithShape="0">
              <a:srgbClr val="1E66F1"/>
            </a:outerShdw>
          </a:effectLst>
        </p:spPr>
      </p:pic>
      <p:pic>
        <p:nvPicPr>
          <p:cNvPr id="22" name="Рисунок 10">
            <a:extLst>
              <a:ext uri="{FF2B5EF4-FFF2-40B4-BE49-F238E27FC236}">
                <a16:creationId xmlns:a16="http://schemas.microsoft.com/office/drawing/2014/main" id="{1466DA6B-283B-46AE-3DE9-8E069CA44D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06" y="1119118"/>
            <a:ext cx="1185029" cy="1675089"/>
          </a:xfrm>
          <a:prstGeom prst="rect">
            <a:avLst/>
          </a:prstGeom>
          <a:effectLst>
            <a:outerShdw blurRad="286545" dist="71360" dir="5400000" algn="t" rotWithShape="0">
              <a:srgbClr val="1E66F1"/>
            </a:outerShdw>
          </a:effectLst>
        </p:spPr>
      </p:pic>
    </p:spTree>
    <p:extLst>
      <p:ext uri="{BB962C8B-B14F-4D97-AF65-F5344CB8AC3E}">
        <p14:creationId xmlns:p14="http://schemas.microsoft.com/office/powerpoint/2010/main" val="702087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Сертификаты, аккредитации и лицензии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25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3DA48-3597-500E-BAB6-2C70B8CAD33E}"/>
              </a:ext>
            </a:extLst>
          </p:cNvPr>
          <p:cNvSpPr/>
          <p:nvPr/>
        </p:nvSpPr>
        <p:spPr>
          <a:xfrm>
            <a:off x="371475" y="1160463"/>
            <a:ext cx="5580063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B65D04-2CA8-D7CF-32B0-664D7366D402}"/>
              </a:ext>
            </a:extLst>
          </p:cNvPr>
          <p:cNvSpPr/>
          <p:nvPr/>
        </p:nvSpPr>
        <p:spPr>
          <a:xfrm>
            <a:off x="371475" y="11604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35F10-AD75-C630-C72E-35519992FBEC}"/>
              </a:ext>
            </a:extLst>
          </p:cNvPr>
          <p:cNvSpPr/>
          <p:nvPr/>
        </p:nvSpPr>
        <p:spPr>
          <a:xfrm>
            <a:off x="371474" y="3718511"/>
            <a:ext cx="5580063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5792B4-B7FA-DB56-004E-01519D7086F8}"/>
              </a:ext>
            </a:extLst>
          </p:cNvPr>
          <p:cNvSpPr/>
          <p:nvPr/>
        </p:nvSpPr>
        <p:spPr>
          <a:xfrm>
            <a:off x="371475" y="3903663"/>
            <a:ext cx="5580063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F97666-D8E0-70B3-E503-7B6783322C51}"/>
              </a:ext>
            </a:extLst>
          </p:cNvPr>
          <p:cNvSpPr/>
          <p:nvPr/>
        </p:nvSpPr>
        <p:spPr>
          <a:xfrm>
            <a:off x="371475" y="39036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1222AC9-03A6-C36B-1A72-A5449D137A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1497827" y="3283021"/>
            <a:ext cx="3809344" cy="379502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BAFD100-2995-7274-2232-372FF53DF8D7}"/>
              </a:ext>
            </a:extLst>
          </p:cNvPr>
          <p:cNvSpPr/>
          <p:nvPr/>
        </p:nvSpPr>
        <p:spPr>
          <a:xfrm>
            <a:off x="371474" y="6461711"/>
            <a:ext cx="5580063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D4A2F2-0785-E03E-BE2D-C8846D177883}"/>
              </a:ext>
            </a:extLst>
          </p:cNvPr>
          <p:cNvSpPr/>
          <p:nvPr/>
        </p:nvSpPr>
        <p:spPr>
          <a:xfrm>
            <a:off x="6238876" y="1160463"/>
            <a:ext cx="5545138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CDD2847-7F67-5F82-12B1-105DAB34ADFC}"/>
              </a:ext>
            </a:extLst>
          </p:cNvPr>
          <p:cNvSpPr/>
          <p:nvPr/>
        </p:nvSpPr>
        <p:spPr>
          <a:xfrm>
            <a:off x="6238875" y="11604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6CEEE0-EC97-D5A8-5B75-D1DCA5414A4B}"/>
              </a:ext>
            </a:extLst>
          </p:cNvPr>
          <p:cNvSpPr/>
          <p:nvPr/>
        </p:nvSpPr>
        <p:spPr>
          <a:xfrm>
            <a:off x="6238875" y="3718511"/>
            <a:ext cx="5545138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BBDA8C-9637-A41B-557E-2E63F23D2C12}"/>
              </a:ext>
            </a:extLst>
          </p:cNvPr>
          <p:cNvSpPr/>
          <p:nvPr/>
        </p:nvSpPr>
        <p:spPr>
          <a:xfrm>
            <a:off x="6238876" y="3903663"/>
            <a:ext cx="5545138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CA5AAD0-8886-1479-81F3-AA88582CFEAA}"/>
              </a:ext>
            </a:extLst>
          </p:cNvPr>
          <p:cNvSpPr/>
          <p:nvPr/>
        </p:nvSpPr>
        <p:spPr>
          <a:xfrm>
            <a:off x="6238875" y="39036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74C74EE-0799-B09E-33BF-6353F69129D7}"/>
              </a:ext>
            </a:extLst>
          </p:cNvPr>
          <p:cNvSpPr/>
          <p:nvPr/>
        </p:nvSpPr>
        <p:spPr>
          <a:xfrm>
            <a:off x="6238875" y="6461711"/>
            <a:ext cx="5545138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1C2C66C-5F21-90E9-C8C4-4764B2BF59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7187428" y="3283021"/>
            <a:ext cx="3809344" cy="37950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F1B8B7-8D03-2294-2A34-932C11E9E3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1497827" y="628721"/>
            <a:ext cx="3809344" cy="379502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1A79B34-682D-5443-EAC1-7AB24895B7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7187428" y="628721"/>
            <a:ext cx="3809344" cy="379502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3F86F2A-C92A-3BBA-91B0-580AE54AE391}"/>
              </a:ext>
            </a:extLst>
          </p:cNvPr>
          <p:cNvSpPr txBox="1"/>
          <p:nvPr/>
        </p:nvSpPr>
        <p:spPr>
          <a:xfrm>
            <a:off x="8089899" y="3989710"/>
            <a:ext cx="3570288" cy="202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№СЕ-(У)-04-101-5765 от 12.02.2025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вывод из эксплуатации ядерных установок (в части выполнения работ и предоставления услуг эксплуатирующим организациям).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на которых или в отношении которых планируется осуществлять деятельность: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Атомные станции; суда и другие плавсредства с ядерными реакторами, суда атомно-технологического обслуживания, содержащие ядерные материалы; сооружения и комплексы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исследовательскими ядерными реакторами, критическими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подкритическими ядерными стендами;  сооружения, комплексы, установки с ядерными материалами, предназначенные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производства, переработки ядерного топлива и ядерных материалов.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3E984E-52C6-B4C9-BFAF-5855733E29D4}"/>
              </a:ext>
            </a:extLst>
          </p:cNvPr>
          <p:cNvSpPr txBox="1"/>
          <p:nvPr/>
        </p:nvSpPr>
        <p:spPr>
          <a:xfrm>
            <a:off x="8093334" y="1264357"/>
            <a:ext cx="3599903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№СЕ-(У)-03-101-5651 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19.07.2024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эксплуатацию ядерных установок (в части выполнения работ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предоставления услуг эксплуатирующим организациям).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в отношении которых осуществляться деятельность: атомные станции; сооружения и комплексы с исследовательскими ядерными реакторами; критическими и подкритическими ядерными стендами  сооружения, комплексы, установки с ядерными материалами, предназначенные для производства, переработки, транспортирования ядерного топлива и ядерных материалов.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1F7ABD-CDC9-3A5A-BE1D-73B40BEB87FB}"/>
              </a:ext>
            </a:extLst>
          </p:cNvPr>
          <p:cNvSpPr txBox="1"/>
          <p:nvPr/>
        </p:nvSpPr>
        <p:spPr>
          <a:xfrm>
            <a:off x="2240710" y="1264357"/>
            <a:ext cx="3710827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№СЕ-12-101-5539 от 19.12.2023 г. 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(с изменением № 1 от 26.06.2024 г.)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Изготовление оборудования для ядерных установок радиационных источников, пунктов хранения ядерных материалов и радиоактивных веществ, пунктов хранения, хранилищ радиоактивных отходов.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в отношении которых осуществляться деятельность: атомные станции; сооружения и комплексы с исследовательскими ядерными реакторами, критическими и подкритическими ядерными стендами; сооружения, комплексы, установки с ядерными материалами, предназначенные для производства, переработки, транспортирования ядерного топлива и ядерных материалов (включая добычу урановых руд, гидрометаллургическую переработку, аффинаж, </a:t>
            </a:r>
            <a:r>
              <a:rPr lang="ru-RU" sz="700" kern="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сублиматное</a:t>
            </a:r>
            <a:r>
              <a:rPr lang="ru-RU" sz="7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производство, металлургическое производство, разделение изотопов урана, радиохимическую обработку ядерного топлива); не относящиеся к ядерным установкам комплексы, установки, аппараты, оборудование и изделия, в которых содержаться радиоактивные вещества или генерируется ионизирующее излучение; стационарные объекты и сооружения не относящиеся к ядерным установкам, радиационным источникам и предназначенные для хранения ядерных материалов и радиоактивных веществ, хранения или захоронения радиоактивных отходов.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5A2C383-3E1E-FAD7-F6F2-8A1AF0C0D824}"/>
              </a:ext>
            </a:extLst>
          </p:cNvPr>
          <p:cNvSpPr txBox="1"/>
          <p:nvPr/>
        </p:nvSpPr>
        <p:spPr>
          <a:xfrm>
            <a:off x="2240708" y="3989710"/>
            <a:ext cx="3563191" cy="128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№СЕ-(У)-03-102-5557 от 07.02.2024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эксплуатацию ядерных установок (в части выполнения работ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предоставления услуг эксплуатирующим организациям).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в отношении которых осуществляться деятельность: суда и другие плавсредства с ядерными реакторами, суда атомно-технологического обслуживания, содержащие ядерные материалы.</a:t>
            </a:r>
          </a:p>
        </p:txBody>
      </p:sp>
      <p:pic>
        <p:nvPicPr>
          <p:cNvPr id="88" name="Рисунок 3">
            <a:extLst>
              <a:ext uri="{FF2B5EF4-FFF2-40B4-BE49-F238E27FC236}">
                <a16:creationId xmlns:a16="http://schemas.microsoft.com/office/drawing/2014/main" id="{BAD24555-8677-A9AF-94DB-30633E717E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62" y="1557202"/>
            <a:ext cx="1269118" cy="1793953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  <p:pic>
        <p:nvPicPr>
          <p:cNvPr id="89" name="Рисунок 8">
            <a:extLst>
              <a:ext uri="{FF2B5EF4-FFF2-40B4-BE49-F238E27FC236}">
                <a16:creationId xmlns:a16="http://schemas.microsoft.com/office/drawing/2014/main" id="{67A9E967-25B7-1831-4DE0-3FBCFD32A8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402" y="1558674"/>
            <a:ext cx="1269118" cy="1791008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  <p:pic>
        <p:nvPicPr>
          <p:cNvPr id="90" name="Рисунок 2">
            <a:extLst>
              <a:ext uri="{FF2B5EF4-FFF2-40B4-BE49-F238E27FC236}">
                <a16:creationId xmlns:a16="http://schemas.microsoft.com/office/drawing/2014/main" id="{531FDA0E-2221-6737-9A38-8F96A1C76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8" y="4210950"/>
            <a:ext cx="1268607" cy="1793953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  <p:pic>
        <p:nvPicPr>
          <p:cNvPr id="91" name="Рисунок 5">
            <a:extLst>
              <a:ext uri="{FF2B5EF4-FFF2-40B4-BE49-F238E27FC236}">
                <a16:creationId xmlns:a16="http://schemas.microsoft.com/office/drawing/2014/main" id="{488468FF-6DB2-6286-D0F8-4326D8D5FA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523" y="4210950"/>
            <a:ext cx="1280876" cy="1811322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29106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Сертификаты, аккредитации и лицензии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26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3DA48-3597-500E-BAB6-2C70B8CAD33E}"/>
              </a:ext>
            </a:extLst>
          </p:cNvPr>
          <p:cNvSpPr/>
          <p:nvPr/>
        </p:nvSpPr>
        <p:spPr>
          <a:xfrm>
            <a:off x="371475" y="1160463"/>
            <a:ext cx="5580063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B65D04-2CA8-D7CF-32B0-664D7366D402}"/>
              </a:ext>
            </a:extLst>
          </p:cNvPr>
          <p:cNvSpPr/>
          <p:nvPr/>
        </p:nvSpPr>
        <p:spPr>
          <a:xfrm>
            <a:off x="371475" y="11604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35F10-AD75-C630-C72E-35519992FBEC}"/>
              </a:ext>
            </a:extLst>
          </p:cNvPr>
          <p:cNvSpPr/>
          <p:nvPr/>
        </p:nvSpPr>
        <p:spPr>
          <a:xfrm>
            <a:off x="371474" y="3711787"/>
            <a:ext cx="5580063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5792B4-B7FA-DB56-004E-01519D7086F8}"/>
              </a:ext>
            </a:extLst>
          </p:cNvPr>
          <p:cNvSpPr/>
          <p:nvPr/>
        </p:nvSpPr>
        <p:spPr>
          <a:xfrm>
            <a:off x="371475" y="3903663"/>
            <a:ext cx="5580063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F97666-D8E0-70B3-E503-7B6783322C51}"/>
              </a:ext>
            </a:extLst>
          </p:cNvPr>
          <p:cNvSpPr/>
          <p:nvPr/>
        </p:nvSpPr>
        <p:spPr>
          <a:xfrm>
            <a:off x="371475" y="39036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1222AC9-03A6-C36B-1A72-A5449D137A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1497827" y="3283021"/>
            <a:ext cx="3809344" cy="379502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BAFD100-2995-7274-2232-372FF53DF8D7}"/>
              </a:ext>
            </a:extLst>
          </p:cNvPr>
          <p:cNvSpPr/>
          <p:nvPr/>
        </p:nvSpPr>
        <p:spPr>
          <a:xfrm>
            <a:off x="371474" y="6454987"/>
            <a:ext cx="5580063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D4A2F2-0785-E03E-BE2D-C8846D177883}"/>
              </a:ext>
            </a:extLst>
          </p:cNvPr>
          <p:cNvSpPr/>
          <p:nvPr/>
        </p:nvSpPr>
        <p:spPr>
          <a:xfrm>
            <a:off x="6238876" y="1160463"/>
            <a:ext cx="5545138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CDD2847-7F67-5F82-12B1-105DAB34ADFC}"/>
              </a:ext>
            </a:extLst>
          </p:cNvPr>
          <p:cNvSpPr/>
          <p:nvPr/>
        </p:nvSpPr>
        <p:spPr>
          <a:xfrm>
            <a:off x="6238875" y="11604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6CEEE0-EC97-D5A8-5B75-D1DCA5414A4B}"/>
              </a:ext>
            </a:extLst>
          </p:cNvPr>
          <p:cNvSpPr/>
          <p:nvPr/>
        </p:nvSpPr>
        <p:spPr>
          <a:xfrm>
            <a:off x="6238875" y="3711787"/>
            <a:ext cx="5545138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BBDA8C-9637-A41B-557E-2E63F23D2C12}"/>
              </a:ext>
            </a:extLst>
          </p:cNvPr>
          <p:cNvSpPr/>
          <p:nvPr/>
        </p:nvSpPr>
        <p:spPr>
          <a:xfrm>
            <a:off x="6238876" y="3903663"/>
            <a:ext cx="5545138" cy="2600055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CA5AAD0-8886-1479-81F3-AA88582CFEAA}"/>
              </a:ext>
            </a:extLst>
          </p:cNvPr>
          <p:cNvSpPr/>
          <p:nvPr/>
        </p:nvSpPr>
        <p:spPr>
          <a:xfrm>
            <a:off x="6238875" y="3903664"/>
            <a:ext cx="1692275" cy="2553738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74C74EE-0799-B09E-33BF-6353F69129D7}"/>
              </a:ext>
            </a:extLst>
          </p:cNvPr>
          <p:cNvSpPr/>
          <p:nvPr/>
        </p:nvSpPr>
        <p:spPr>
          <a:xfrm>
            <a:off x="6238875" y="6454987"/>
            <a:ext cx="5545138" cy="4948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1C2C66C-5F21-90E9-C8C4-4764B2BF59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7187428" y="3283021"/>
            <a:ext cx="3809344" cy="37950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F1B8B7-8D03-2294-2A34-932C11E9E3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1497827" y="628721"/>
            <a:ext cx="3809344" cy="379502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1A79B34-682D-5443-EAC1-7AB24895B7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6372">
            <a:off x="7187428" y="628721"/>
            <a:ext cx="3809344" cy="3795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AC3E75-A893-A0A2-EE5E-063FAE0DB99C}"/>
              </a:ext>
            </a:extLst>
          </p:cNvPr>
          <p:cNvSpPr txBox="1"/>
          <p:nvPr/>
        </p:nvSpPr>
        <p:spPr>
          <a:xfrm>
            <a:off x="2255949" y="1273074"/>
            <a:ext cx="35486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№СЕ-(У)-03-307-5763 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12.02.2025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эксплуатацию пунктов хранения ядерных (в части выполнения работ и предоставления услуг эксплуатирующим организациям).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на которых или в отношении которых планируется осуществлять деятельность: стационарные объекты и сооружения, предназначенные для хранения ядерных материалов и радиоактивных отходов, содержащих ядерные материалы; стационарные объекты и сооружения, имеющие межрегиональное и региональное значение, предназначенные для хранения радиоактивных веществ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радиоактивных отходов.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B352A-3AE2-AFF2-93CC-6389EF6458EE}"/>
              </a:ext>
            </a:extLst>
          </p:cNvPr>
          <p:cNvSpPr txBox="1"/>
          <p:nvPr/>
        </p:nvSpPr>
        <p:spPr>
          <a:xfrm>
            <a:off x="8081711" y="1273074"/>
            <a:ext cx="3539139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№СЕ-(У)-04-307-5764 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12.02.2025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вывод из эксплуатации пунктов хранения (в части выполнения работ и предоставления услуг эксплуатирующим организациям).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на которых или в отношении которых планируется осуществлять деятельность: стационарные объекты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сооружения, предназначенные для хранения ядерных материалов и радиоактивных отходов, содержащих ядерные материалы; стационарные объекты и сооружения, имеющие межрегиональное и региональное значение, предназначенные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хранения радиоактивных веществ и радиоактивных отходов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270B0C-1DA5-0055-B6FF-D57D113A742E}"/>
              </a:ext>
            </a:extLst>
          </p:cNvPr>
          <p:cNvSpPr txBox="1"/>
          <p:nvPr/>
        </p:nvSpPr>
        <p:spPr>
          <a:xfrm>
            <a:off x="8081711" y="3986765"/>
            <a:ext cx="354707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№СЕ-(У)-04-201-5809 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21.04.2025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вывод из эксплуатации радиационных источников (в части выполнения работ и предоставления услуг эксплуатирующим организациям)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на которых или в отношении которых планируется осуществлять деятельность: суда и другие плавсредства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ядерными реакторами, переведенные в категорию радиационных источников, суда атомно-технологического обслуживания, не содержащие ядерные материалы, комплексы, установки, аппараты, оборудование и изделия, в которых содержатся радиоактивные вещества</a:t>
            </a:r>
          </a:p>
          <a:p>
            <a:pPr algn="ctr"/>
            <a:endParaRPr lang="ru-RU" sz="1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859ED-4AE5-67B4-4BA4-899F3EC41851}"/>
              </a:ext>
            </a:extLst>
          </p:cNvPr>
          <p:cNvSpPr txBox="1"/>
          <p:nvPr/>
        </p:nvSpPr>
        <p:spPr>
          <a:xfrm>
            <a:off x="2255949" y="3986765"/>
            <a:ext cx="3563192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Лицензия №СЕ-(У)-03-201-5808 </a:t>
            </a:r>
            <a:b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от 21.04.2025 г.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эксплуатацию радиационных источников (в части выполнения работ и предоставления услуг эксплуатирующим организациям)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Объекты, на которых или в отношении которых планируется осуществлять деятельность: суда и другие плавсредства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ядерными реакторами, переведенные в категорию радиационных источников, суда атомно-технологического обслуживания, </a:t>
            </a:r>
            <a:b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не содержащие ядерные материалы, комплексы, установки, аппараты, оборудование и изделия, в которых содержатся радиоактивные вещества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C2C6181D-433A-4BC5-B90C-CD753F8133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23" y="1555728"/>
            <a:ext cx="1276925" cy="1793953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F78A9A47-3ED5-9201-6F63-AB37CE1F5E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555" y="1555728"/>
            <a:ext cx="1276878" cy="1805667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8843CD7B-398E-262C-8D74-5564ECED03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61" y="4210199"/>
            <a:ext cx="1262449" cy="1793953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  <p:pic>
        <p:nvPicPr>
          <p:cNvPr id="21" name="Рисунок 12">
            <a:extLst>
              <a:ext uri="{FF2B5EF4-FFF2-40B4-BE49-F238E27FC236}">
                <a16:creationId xmlns:a16="http://schemas.microsoft.com/office/drawing/2014/main" id="{2D0017F9-3A8C-09E1-D02E-FF31E849DD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772" y="4210199"/>
            <a:ext cx="1252445" cy="1774149"/>
          </a:xfrm>
          <a:prstGeom prst="rect">
            <a:avLst/>
          </a:prstGeom>
          <a:effectLst>
            <a:outerShdw blurRad="279400" dist="63500" dir="5400000" algn="t" rotWithShape="0">
              <a:srgbClr val="1E66F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59812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21FDE2-DA50-0216-B02A-5601C16B6D8E}"/>
              </a:ext>
            </a:extLst>
          </p:cNvPr>
          <p:cNvSpPr/>
          <p:nvPr/>
        </p:nvSpPr>
        <p:spPr>
          <a:xfrm>
            <a:off x="1" y="0"/>
            <a:ext cx="12191999" cy="6902450"/>
          </a:xfrm>
          <a:prstGeom prst="rect">
            <a:avLst/>
          </a:prstGeom>
          <a:solidFill>
            <a:srgbClr val="0000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450CD-D15A-1EA4-2EF5-1B7B85BD8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024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27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3C1AADA-B7ED-1345-B4A9-420238544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E2CAC-7F96-DDEB-EBF2-2E21ED558EB8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Сертификаты, аккредитации и лицензии</a:t>
            </a:r>
          </a:p>
        </p:txBody>
      </p:sp>
      <p:pic>
        <p:nvPicPr>
          <p:cNvPr id="6" name="Рисунок 21">
            <a:extLst>
              <a:ext uri="{FF2B5EF4-FFF2-40B4-BE49-F238E27FC236}">
                <a16:creationId xmlns:a16="http://schemas.microsoft.com/office/drawing/2014/main" id="{FEBBA279-F9EE-4F4C-A699-F27137582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1171330"/>
            <a:ext cx="2144233" cy="2987339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  <p:pic>
        <p:nvPicPr>
          <p:cNvPr id="7" name="Рисунок 27">
            <a:extLst>
              <a:ext uri="{FF2B5EF4-FFF2-40B4-BE49-F238E27FC236}">
                <a16:creationId xmlns:a16="http://schemas.microsoft.com/office/drawing/2014/main" id="{36B9EE22-060A-FFE3-A165-44D0012AE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090" y="2310310"/>
            <a:ext cx="2135044" cy="2974538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  <p:pic>
        <p:nvPicPr>
          <p:cNvPr id="8" name="Рисунок 28">
            <a:extLst>
              <a:ext uri="{FF2B5EF4-FFF2-40B4-BE49-F238E27FC236}">
                <a16:creationId xmlns:a16="http://schemas.microsoft.com/office/drawing/2014/main" id="{07929E8F-C8D6-651F-A90E-D7BC2D00B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163" y="3478651"/>
            <a:ext cx="2135044" cy="2974537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  <p:pic>
        <p:nvPicPr>
          <p:cNvPr id="13" name="Рисунок 30">
            <a:extLst>
              <a:ext uri="{FF2B5EF4-FFF2-40B4-BE49-F238E27FC236}">
                <a16:creationId xmlns:a16="http://schemas.microsoft.com/office/drawing/2014/main" id="{E936F9EB-286F-986C-D206-0366F525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6720" y="1145743"/>
            <a:ext cx="2135041" cy="2974534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  <p:pic>
        <p:nvPicPr>
          <p:cNvPr id="14" name="Рисунок 29">
            <a:extLst>
              <a:ext uri="{FF2B5EF4-FFF2-40B4-BE49-F238E27FC236}">
                <a16:creationId xmlns:a16="http://schemas.microsoft.com/office/drawing/2014/main" id="{420F3F20-8DA0-6D8F-D80A-17805821BC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8872" y="2267491"/>
            <a:ext cx="2119621" cy="2953051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  <p:pic>
        <p:nvPicPr>
          <p:cNvPr id="15" name="Рисунок 31">
            <a:extLst>
              <a:ext uri="{FF2B5EF4-FFF2-40B4-BE49-F238E27FC236}">
                <a16:creationId xmlns:a16="http://schemas.microsoft.com/office/drawing/2014/main" id="{964069BC-EE8D-7408-FD9E-1507FE7CE4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2016" y="3478651"/>
            <a:ext cx="2135044" cy="2974537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1E530307-F49F-2D63-8293-AB48F2885A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675" y="1694990"/>
            <a:ext cx="2312650" cy="3270930"/>
          </a:xfrm>
          <a:prstGeom prst="rect">
            <a:avLst/>
          </a:prstGeom>
          <a:effectLst>
            <a:outerShdw blurRad="876300" dist="406400" dir="5400000" sx="86000" sy="86000" algn="t" rotWithShape="0">
              <a:srgbClr val="1E66F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38931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8CD48-C707-AF08-EDC3-DD79A892FCA1}"/>
              </a:ext>
            </a:extLst>
          </p:cNvPr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rgbClr val="6699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FA497-FB12-07AF-819B-0867D911C998}"/>
              </a:ext>
            </a:extLst>
          </p:cNvPr>
          <p:cNvCxnSpPr/>
          <p:nvPr/>
        </p:nvCxnSpPr>
        <p:spPr>
          <a:xfrm>
            <a:off x="371475" y="131993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983975-C3B2-8F5E-F5BD-7DC2D14B30B0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28</a:t>
            </a:r>
            <a:endParaRPr lang="en-RU" sz="1000" dirty="0">
              <a:solidFill>
                <a:srgbClr val="00003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5E762-B6FE-C54E-B942-673404843673}"/>
              </a:ext>
            </a:extLst>
          </p:cNvPr>
          <p:cNvSpPr txBox="1"/>
          <p:nvPr/>
        </p:nvSpPr>
        <p:spPr>
          <a:xfrm>
            <a:off x="269607" y="236978"/>
            <a:ext cx="8066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Референции по поставкам и оказанию услуг на АЭС России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B7EBC8C0-30D8-E6C4-07B8-7FA5B371204E}"/>
              </a:ext>
            </a:extLst>
          </p:cNvPr>
          <p:cNvGrpSpPr/>
          <p:nvPr/>
        </p:nvGrpSpPr>
        <p:grpSpPr>
          <a:xfrm>
            <a:off x="-616956" y="1378099"/>
            <a:ext cx="12221761" cy="5180255"/>
            <a:chOff x="-372407" y="1378099"/>
            <a:chExt cx="12221761" cy="518025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23F291-0A41-BE61-E2B3-1F862A0D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2830429" y="1378099"/>
              <a:ext cx="9018925" cy="467822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A2FF2E9-0EA0-D2B9-3C8A-2266764701B4}"/>
                </a:ext>
              </a:extLst>
            </p:cNvPr>
            <p:cNvSpPr txBox="1"/>
            <p:nvPr/>
          </p:nvSpPr>
          <p:spPr>
            <a:xfrm>
              <a:off x="5024316" y="1619781"/>
              <a:ext cx="210685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3D"/>
                  </a:solidFill>
                  <a:effectLst/>
                  <a:uLnTx/>
                  <a:uFillTx/>
                  <a:latin typeface="Inter 18pt 18pt" panose="02000503000000020004" pitchFamily="2" charset="0"/>
                  <a:ea typeface="Inter 18pt 18pt" panose="02000503000000020004" pitchFamily="2" charset="0"/>
                </a:rPr>
                <a:t>Кольская АЭС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solidFill>
                    <a:srgbClr val="00003D"/>
                  </a:solidFill>
                  <a:effectLst/>
                  <a:uLnTx/>
                  <a:uFillTx/>
                  <a:latin typeface="Inter 18pt 18pt" panose="02000503000000020004" pitchFamily="2" charset="0"/>
                  <a:ea typeface="Inter 18pt 18pt" panose="02000503000000020004" pitchFamily="2" charset="0"/>
                </a:rPr>
                <a:t>Мурманская обл.,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solidFill>
                    <a:srgbClr val="00003D"/>
                  </a:solidFill>
                  <a:effectLst/>
                  <a:uLnTx/>
                  <a:uFillTx/>
                  <a:latin typeface="Inter 18pt 18pt" panose="02000503000000020004" pitchFamily="2" charset="0"/>
                  <a:ea typeface="Inter 18pt 18pt" panose="02000503000000020004" pitchFamily="2" charset="0"/>
                </a:rPr>
                <a:t>г. Полярные Зори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2850317-F171-5BF4-9647-3786A84C92E6}"/>
                </a:ext>
              </a:extLst>
            </p:cNvPr>
            <p:cNvSpPr txBox="1"/>
            <p:nvPr/>
          </p:nvSpPr>
          <p:spPr>
            <a:xfrm>
              <a:off x="488794" y="2294457"/>
              <a:ext cx="2204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Ленинградская АЭС, АЭС-2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Ленинградская обл., г. Сосновый Бор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0CC87C8-8314-269E-3827-089ABF1FA84F}"/>
                </a:ext>
              </a:extLst>
            </p:cNvPr>
            <p:cNvSpPr txBox="1"/>
            <p:nvPr/>
          </p:nvSpPr>
          <p:spPr>
            <a:xfrm>
              <a:off x="340890" y="3155979"/>
              <a:ext cx="2352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Смоленская  АЭС</a:t>
              </a:r>
            </a:p>
            <a:p>
              <a:pPr marR="0" lvl="0" indent="0" algn="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Смоленская обл., г. Десногорск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729CA1B-60D1-BE96-B284-AAAB13269553}"/>
                </a:ext>
              </a:extLst>
            </p:cNvPr>
            <p:cNvSpPr txBox="1"/>
            <p:nvPr/>
          </p:nvSpPr>
          <p:spPr>
            <a:xfrm>
              <a:off x="340890" y="2725218"/>
              <a:ext cx="2352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Калининская АЭС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Тверская обл., г. Удомля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19E1C53-27FB-AC65-DC2F-C7F9C67EE0A6}"/>
                </a:ext>
              </a:extLst>
            </p:cNvPr>
            <p:cNvSpPr txBox="1"/>
            <p:nvPr/>
          </p:nvSpPr>
          <p:spPr>
            <a:xfrm>
              <a:off x="340890" y="4017501"/>
              <a:ext cx="2352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ЗиО Подольск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Московская обл., г. Подольск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5EC6869-61B3-34A5-66CE-45F3EF256B95}"/>
                </a:ext>
              </a:extLst>
            </p:cNvPr>
            <p:cNvSpPr txBox="1"/>
            <p:nvPr/>
          </p:nvSpPr>
          <p:spPr>
            <a:xfrm>
              <a:off x="582268" y="5802053"/>
              <a:ext cx="21050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ОАО «Обеспечение </a:t>
              </a:r>
              <a:b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</a:b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РФЯЦ-ВНИИЭФ»</a:t>
              </a:r>
              <a:b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</a:b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Нижегородская обл., г. Саров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31EE32D-6738-E88A-51AC-D4F0465B1D6B}"/>
                </a:ext>
              </a:extLst>
            </p:cNvPr>
            <p:cNvSpPr txBox="1"/>
            <p:nvPr/>
          </p:nvSpPr>
          <p:spPr>
            <a:xfrm>
              <a:off x="47422" y="5309783"/>
              <a:ext cx="26460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Нововоронежская АЭС, АЭС-2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Воронежская обл., г. Нововоронеж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169F72D-EA80-1EFC-3228-AF2E22C8C622}"/>
                </a:ext>
              </a:extLst>
            </p:cNvPr>
            <p:cNvSpPr txBox="1"/>
            <p:nvPr/>
          </p:nvSpPr>
          <p:spPr>
            <a:xfrm>
              <a:off x="5451794" y="5369447"/>
              <a:ext cx="139777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Белоярская АЭС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Свердловская обл.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г. Заречный</a:t>
              </a:r>
              <a:endParaRPr lang="en-US" sz="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35ED9C3-5D1E-B3AD-AD2B-C73EB19A7AE4}"/>
                </a:ext>
              </a:extLst>
            </p:cNvPr>
            <p:cNvSpPr txBox="1"/>
            <p:nvPr/>
          </p:nvSpPr>
          <p:spPr>
            <a:xfrm>
              <a:off x="47422" y="4448262"/>
              <a:ext cx="26460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Курская АЭС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Курская обл., г. Курчатов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82FE905-01C3-96E0-076D-377640941D0A}"/>
                </a:ext>
              </a:extLst>
            </p:cNvPr>
            <p:cNvSpPr txBox="1"/>
            <p:nvPr/>
          </p:nvSpPr>
          <p:spPr>
            <a:xfrm>
              <a:off x="47422" y="4879023"/>
              <a:ext cx="26460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Ростовская АЭС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Ростовская обл., г. Волгодонск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FCFEF2E-CAE5-ADD0-9C1E-53CB6A9B08C0}"/>
                </a:ext>
              </a:extLst>
            </p:cNvPr>
            <p:cNvSpPr txBox="1"/>
            <p:nvPr/>
          </p:nvSpPr>
          <p:spPr>
            <a:xfrm>
              <a:off x="3054309" y="5369447"/>
              <a:ext cx="139776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АО «ГНЦ НИИАР» 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Ульяновская обл., </a:t>
              </a:r>
              <a:b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</a:b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г. Димитровград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BD49C6A-E409-C8F3-84DD-677A4B3F25A4}"/>
                </a:ext>
              </a:extLst>
            </p:cNvPr>
            <p:cNvSpPr txBox="1"/>
            <p:nvPr/>
          </p:nvSpPr>
          <p:spPr>
            <a:xfrm>
              <a:off x="5872822" y="6063663"/>
              <a:ext cx="89894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АО «СХК» 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Томская обл., г. Северск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9B206B-C24F-D9FB-C66C-84388C3BBF49}"/>
                </a:ext>
              </a:extLst>
            </p:cNvPr>
            <p:cNvSpPr txBox="1"/>
            <p:nvPr/>
          </p:nvSpPr>
          <p:spPr>
            <a:xfrm>
              <a:off x="-372407" y="3586740"/>
              <a:ext cx="30859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ГНЦ РФ – ФЭИ </a:t>
              </a: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Калужская обл., г. Обнинск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EE7D591-FCB2-3C47-C4AD-3AEAE0013EA3}"/>
                </a:ext>
              </a:extLst>
            </p:cNvPr>
            <p:cNvSpPr txBox="1"/>
            <p:nvPr/>
          </p:nvSpPr>
          <p:spPr>
            <a:xfrm>
              <a:off x="1815644" y="1620081"/>
              <a:ext cx="23526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>
                <a:defRPr/>
              </a:pP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ФГУП </a:t>
              </a:r>
              <a:r>
                <a:rPr lang="en-US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«</a:t>
              </a:r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НИТИ им. А.П. Александрова</a:t>
              </a:r>
              <a:r>
                <a:rPr lang="en-US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»</a:t>
              </a:r>
              <a:endParaRPr lang="ru-RU" sz="10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endParaRPr>
            </a:p>
            <a:p>
              <a:pPr algn="r" defTabSz="914400">
                <a:defRPr/>
              </a:pPr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Ленинградская обл., г. Сосновый Бор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056305B-059D-AC7D-2EDF-98AD835EE357}"/>
                </a:ext>
              </a:extLst>
            </p:cNvPr>
            <p:cNvSpPr txBox="1"/>
            <p:nvPr/>
          </p:nvSpPr>
          <p:spPr>
            <a:xfrm>
              <a:off x="3368750" y="6051788"/>
              <a:ext cx="19004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ФГУП «ПО «Маяк» </a:t>
              </a:r>
              <a:endParaRPr lang="en-US" sz="10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endParaRPr>
            </a:p>
            <a:p>
              <a:pPr algn="r"/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Челябинская обл., г. Озерск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C20FFFE-6900-AC23-B46D-8D29A4AE76C6}"/>
                </a:ext>
              </a:extLst>
            </p:cNvPr>
            <p:cNvSpPr txBox="1"/>
            <p:nvPr/>
          </p:nvSpPr>
          <p:spPr>
            <a:xfrm>
              <a:off x="7313202" y="6065911"/>
              <a:ext cx="166877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b="1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ФГУП ГХК</a:t>
              </a:r>
              <a:endParaRPr lang="en-US" sz="10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endParaRPr>
            </a:p>
            <a:p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Красноярский край,</a:t>
              </a:r>
            </a:p>
            <a:p>
              <a:r>
                <a:rPr lang="ru-RU" sz="800" kern="0" dirty="0">
                  <a:solidFill>
                    <a:srgbClr val="00003D"/>
                  </a:solidFill>
                  <a:latin typeface="Inter 18pt 18pt" panose="02000503000000020004" pitchFamily="2" charset="0"/>
                  <a:ea typeface="Inter 18pt 18pt" panose="02000503000000020004" pitchFamily="2" charset="0"/>
                </a:rPr>
                <a:t>г. Железногорск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3DAF9B9-1A76-BDBA-E428-910A00516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8622" y="5209822"/>
              <a:ext cx="0" cy="981026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7765D7B-737C-71D2-50FE-198BAD4B1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0596" y="4933244"/>
              <a:ext cx="0" cy="1257604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88C46AA-DCB1-D1B4-D6FF-CBC4B8F7F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9241" y="4593879"/>
              <a:ext cx="0" cy="1596969"/>
            </a:xfrm>
            <a:prstGeom prst="line">
              <a:avLst/>
            </a:prstGeom>
            <a:ln>
              <a:solidFill>
                <a:srgbClr val="1E66F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51155D6-B3DB-0D7B-1BD2-4B6037629E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7784" y="1722664"/>
              <a:ext cx="0" cy="620486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DE0A470-188F-ED8B-95FD-C123F52D36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0691" y="4375644"/>
              <a:ext cx="0" cy="1099453"/>
            </a:xfrm>
            <a:prstGeom prst="line">
              <a:avLst/>
            </a:prstGeom>
            <a:ln>
              <a:solidFill>
                <a:srgbClr val="1E66F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0EEBC14-1D99-4057-EA46-546E1559C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1712" y="1722664"/>
              <a:ext cx="0" cy="1021539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AD3F1AF-2A1C-FEDC-0092-17CE97806E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8166" y="2425334"/>
              <a:ext cx="1385597" cy="345265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59EE23D-19CE-C36F-A0C6-C0B57A5600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3488" y="3282102"/>
              <a:ext cx="1121337" cy="18103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928E7BF-802E-6A4C-DB82-A4CE5B7EC8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8166" y="2872308"/>
              <a:ext cx="1406288" cy="378248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A9F8B91-30F7-3577-9135-66B4D2B771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489" y="3538199"/>
              <a:ext cx="1403172" cy="594046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6DB9F59-F518-1948-EBB6-3D85FC453C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5393" y="3796544"/>
              <a:ext cx="1719458" cy="2120724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77D460F-7BC5-4F9D-D832-8ADA48F6C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8166" y="4001061"/>
              <a:ext cx="1077265" cy="1422512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8FC995E-A60F-1D89-D21C-4999353B24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490" y="3739086"/>
              <a:ext cx="965062" cy="823920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27AFEC6-81AE-4B31-A4F5-A4DCBF17CE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488" y="3495931"/>
              <a:ext cx="1156127" cy="211609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EECBE29-1227-2769-8203-91DEA7186E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491" y="4239055"/>
              <a:ext cx="748291" cy="746489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3AE0D3D-419E-0E2D-9426-CAFF0004DB3E}"/>
                </a:ext>
              </a:extLst>
            </p:cNvPr>
            <p:cNvCxnSpPr>
              <a:cxnSpLocks/>
            </p:cNvCxnSpPr>
            <p:nvPr/>
          </p:nvCxnSpPr>
          <p:spPr>
            <a:xfrm>
              <a:off x="4408701" y="4152807"/>
              <a:ext cx="26150" cy="1328930"/>
            </a:xfrm>
            <a:prstGeom prst="line">
              <a:avLst/>
            </a:prstGeom>
            <a:ln>
              <a:solidFill>
                <a:srgbClr val="265BE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BB91E902-2057-1440-1D42-600BE939A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5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21FDE2-DA50-0216-B02A-5601C16B6D8E}"/>
              </a:ext>
            </a:extLst>
          </p:cNvPr>
          <p:cNvSpPr/>
          <p:nvPr/>
        </p:nvSpPr>
        <p:spPr>
          <a:xfrm>
            <a:off x="1" y="0"/>
            <a:ext cx="12191999" cy="6902450"/>
          </a:xfrm>
          <a:prstGeom prst="rect">
            <a:avLst/>
          </a:prstGeom>
          <a:solidFill>
            <a:srgbClr val="0000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450CD-D15A-1EA4-2EF5-1B7B85BD8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024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C3C1AADA-B7ED-1345-B4A9-420238544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E2CAC-7F96-DDEB-EBF2-2E21ED558EB8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Наши партнеры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326A57-C416-1758-DCF2-9FF380B0B789}"/>
              </a:ext>
            </a:extLst>
          </p:cNvPr>
          <p:cNvGrpSpPr/>
          <p:nvPr/>
        </p:nvGrpSpPr>
        <p:grpSpPr>
          <a:xfrm>
            <a:off x="371476" y="1449387"/>
            <a:ext cx="11412538" cy="5027849"/>
            <a:chOff x="371476" y="1449387"/>
            <a:chExt cx="11412538" cy="48090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FA1132-8627-F5D4-B781-A2AC9F754DF7}"/>
                </a:ext>
              </a:extLst>
            </p:cNvPr>
            <p:cNvGrpSpPr/>
            <p:nvPr/>
          </p:nvGrpSpPr>
          <p:grpSpPr>
            <a:xfrm>
              <a:off x="371476" y="1449387"/>
              <a:ext cx="11412538" cy="1076764"/>
              <a:chOff x="371475" y="1449388"/>
              <a:chExt cx="10993429" cy="75565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5CDE09-80A6-F76B-FF7E-476A9ABB9A2F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61D8C7-59B2-5F19-9312-7DFE3775E7E7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36C695-52FD-FF3A-60C0-DD23F706ABC9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34A1854-F9FE-4802-94F0-F2E65FA97741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8D70F9-17C2-ED07-91E0-4FFF92563264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99FE542-E83D-25F8-ED8B-FE7302BA622E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F644822-8AFD-77F1-9C3C-CAF17B15E1E6}"/>
                </a:ext>
              </a:extLst>
            </p:cNvPr>
            <p:cNvGrpSpPr/>
            <p:nvPr/>
          </p:nvGrpSpPr>
          <p:grpSpPr>
            <a:xfrm>
              <a:off x="371476" y="2693473"/>
              <a:ext cx="11412538" cy="1076764"/>
              <a:chOff x="371475" y="1449388"/>
              <a:chExt cx="10993429" cy="75565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B3A0A70-68A8-221E-CC4C-65BF57445247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98A0B4A-17E4-0F43-82E4-519EF3C670C1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6DC7297-36AA-AC2A-8B69-1823DAB51DE5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7756130-B249-4BB1-2FD0-E0A8AD52C3CD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60A727C-4174-C14A-986B-AA817301C623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96C64F9-BD98-C118-C74A-4382C03F3653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EBFE560-1F92-D12F-2ACD-BAF66545E2EA}"/>
                </a:ext>
              </a:extLst>
            </p:cNvPr>
            <p:cNvGrpSpPr/>
            <p:nvPr/>
          </p:nvGrpSpPr>
          <p:grpSpPr>
            <a:xfrm>
              <a:off x="371476" y="3937559"/>
              <a:ext cx="11412538" cy="1076764"/>
              <a:chOff x="371475" y="1449388"/>
              <a:chExt cx="10993429" cy="75565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ADA9BE0-C4A9-5F82-11DC-8CED31F252D0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AA5A00-15F1-909E-9D2F-C305B65CAA4D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7581971-A9A0-6BD7-C795-D88C8B911057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E5A9693-A82D-5F9A-1AA6-1F1DC15EAA05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4D4B508-1876-9EDE-9F9E-9F251E8F44CA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DF28151-410D-5533-91E9-FC4C6D67C242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039C35B-AF20-9A50-E4E8-D80AEFA3D70F}"/>
                </a:ext>
              </a:extLst>
            </p:cNvPr>
            <p:cNvGrpSpPr/>
            <p:nvPr/>
          </p:nvGrpSpPr>
          <p:grpSpPr>
            <a:xfrm>
              <a:off x="371476" y="5181644"/>
              <a:ext cx="11412538" cy="1076764"/>
              <a:chOff x="371475" y="1449388"/>
              <a:chExt cx="10993429" cy="75565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D1DD75-FE7F-84FC-D598-201B78B7FE48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CD946B7-E09F-25C7-D711-F800B34E5BA5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94CFA3C-0641-B341-5AB0-D3D339B9527F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8342DDA-D6A4-06F7-E623-6014124354EE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F6524F2-C34C-7095-5806-0CB5BE042AE0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62A2FF1-53D7-23C9-3F35-5A0FD348E1BA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55344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29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" name="Рисунок 11">
            <a:extLst>
              <a:ext uri="{FF2B5EF4-FFF2-40B4-BE49-F238E27FC236}">
                <a16:creationId xmlns:a16="http://schemas.microsoft.com/office/drawing/2014/main" id="{EC33CD0B-3C6A-C1E4-DFC2-1EB28FA95E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75" y="1605361"/>
            <a:ext cx="1086925" cy="820896"/>
          </a:xfrm>
          <a:prstGeom prst="rect">
            <a:avLst/>
          </a:prstGeom>
        </p:spPr>
      </p:pic>
      <p:pic>
        <p:nvPicPr>
          <p:cNvPr id="39" name="Рисунок 16">
            <a:extLst>
              <a:ext uri="{FF2B5EF4-FFF2-40B4-BE49-F238E27FC236}">
                <a16:creationId xmlns:a16="http://schemas.microsoft.com/office/drawing/2014/main" id="{E275D25D-9988-5D6B-D247-CA9DEF8F2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319" y="4193159"/>
            <a:ext cx="1412813" cy="805303"/>
          </a:xfrm>
          <a:prstGeom prst="rect">
            <a:avLst/>
          </a:prstGeom>
        </p:spPr>
      </p:pic>
      <p:pic>
        <p:nvPicPr>
          <p:cNvPr id="40" name="Рисунок 21">
            <a:extLst>
              <a:ext uri="{FF2B5EF4-FFF2-40B4-BE49-F238E27FC236}">
                <a16:creationId xmlns:a16="http://schemas.microsoft.com/office/drawing/2014/main" id="{90FA1F4E-5B2F-1D49-F9B5-33A4490B26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500" y="1614521"/>
            <a:ext cx="963404" cy="802576"/>
          </a:xfrm>
          <a:prstGeom prst="rect">
            <a:avLst/>
          </a:prstGeom>
        </p:spPr>
      </p:pic>
      <p:pic>
        <p:nvPicPr>
          <p:cNvPr id="41" name="Рисунок 24">
            <a:extLst>
              <a:ext uri="{FF2B5EF4-FFF2-40B4-BE49-F238E27FC236}">
                <a16:creationId xmlns:a16="http://schemas.microsoft.com/office/drawing/2014/main" id="{3965A8CD-208A-C847-3F1C-F110C66CD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273" y="2833731"/>
            <a:ext cx="1316741" cy="938470"/>
          </a:xfrm>
          <a:prstGeom prst="rect">
            <a:avLst/>
          </a:prstGeom>
        </p:spPr>
      </p:pic>
      <p:pic>
        <p:nvPicPr>
          <p:cNvPr id="42" name="Рисунок 26">
            <a:extLst>
              <a:ext uri="{FF2B5EF4-FFF2-40B4-BE49-F238E27FC236}">
                <a16:creationId xmlns:a16="http://schemas.microsoft.com/office/drawing/2014/main" id="{7B187ED1-09E5-BBC9-90C9-3AC04A9A22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357" y="2989730"/>
            <a:ext cx="1378736" cy="626472"/>
          </a:xfrm>
          <a:prstGeom prst="rect">
            <a:avLst/>
          </a:prstGeom>
        </p:spPr>
      </p:pic>
      <p:pic>
        <p:nvPicPr>
          <p:cNvPr id="43" name="Рисунок 28">
            <a:extLst>
              <a:ext uri="{FF2B5EF4-FFF2-40B4-BE49-F238E27FC236}">
                <a16:creationId xmlns:a16="http://schemas.microsoft.com/office/drawing/2014/main" id="{A99CFC89-3D51-A583-3CA7-79546100411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767" y="5664012"/>
            <a:ext cx="1732546" cy="5239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Рисунок 30">
            <a:extLst>
              <a:ext uri="{FF2B5EF4-FFF2-40B4-BE49-F238E27FC236}">
                <a16:creationId xmlns:a16="http://schemas.microsoft.com/office/drawing/2014/main" id="{A7E28B57-0083-8683-C05E-1E07061256E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788" y="1633362"/>
            <a:ext cx="899875" cy="764894"/>
          </a:xfrm>
          <a:prstGeom prst="rect">
            <a:avLst/>
          </a:prstGeom>
        </p:spPr>
      </p:pic>
      <p:pic>
        <p:nvPicPr>
          <p:cNvPr id="45" name="Рисунок 36">
            <a:extLst>
              <a:ext uri="{FF2B5EF4-FFF2-40B4-BE49-F238E27FC236}">
                <a16:creationId xmlns:a16="http://schemas.microsoft.com/office/drawing/2014/main" id="{987A3C2A-B8C0-D9E2-E7DD-6AF0C68176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4598" y="2918671"/>
            <a:ext cx="900884" cy="7685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Рисунок 38">
            <a:extLst>
              <a:ext uri="{FF2B5EF4-FFF2-40B4-BE49-F238E27FC236}">
                <a16:creationId xmlns:a16="http://schemas.microsoft.com/office/drawing/2014/main" id="{9AEEF9C7-795C-5771-D179-5962CC1EAD7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603" y="2844682"/>
            <a:ext cx="1028954" cy="916568"/>
          </a:xfrm>
          <a:prstGeom prst="rect">
            <a:avLst/>
          </a:prstGeom>
        </p:spPr>
      </p:pic>
      <p:pic>
        <p:nvPicPr>
          <p:cNvPr id="47" name="Рисунок 40">
            <a:extLst>
              <a:ext uri="{FF2B5EF4-FFF2-40B4-BE49-F238E27FC236}">
                <a16:creationId xmlns:a16="http://schemas.microsoft.com/office/drawing/2014/main" id="{41AA157C-634A-4163-FFDD-8BF132E0680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427" y="1538338"/>
            <a:ext cx="1433306" cy="954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Рисунок 44">
            <a:extLst>
              <a:ext uri="{FF2B5EF4-FFF2-40B4-BE49-F238E27FC236}">
                <a16:creationId xmlns:a16="http://schemas.microsoft.com/office/drawing/2014/main" id="{BD5FFE4A-7ECE-C4EA-2D1E-14E49EC8A3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261" y="5713569"/>
            <a:ext cx="1368928" cy="4247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860C115-DA7C-2F89-42CC-0A55DB77C85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61" y="4103587"/>
            <a:ext cx="1004352" cy="984447"/>
          </a:xfrm>
          <a:prstGeom prst="rect">
            <a:avLst/>
          </a:prstGeom>
        </p:spPr>
      </p:pic>
      <p:pic>
        <p:nvPicPr>
          <p:cNvPr id="50" name="Рисунок 50">
            <a:extLst>
              <a:ext uri="{FF2B5EF4-FFF2-40B4-BE49-F238E27FC236}">
                <a16:creationId xmlns:a16="http://schemas.microsoft.com/office/drawing/2014/main" id="{B57BDEA4-2C9A-7B24-1856-634A946A6DF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1044" y="4352431"/>
            <a:ext cx="1256317" cy="4867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Рисунок 81">
            <a:extLst>
              <a:ext uri="{FF2B5EF4-FFF2-40B4-BE49-F238E27FC236}">
                <a16:creationId xmlns:a16="http://schemas.microsoft.com/office/drawing/2014/main" id="{15B16037-9171-9C3B-788B-C1D8FEB572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34" y="5655513"/>
            <a:ext cx="1231606" cy="540909"/>
          </a:xfrm>
          <a:prstGeom prst="rect">
            <a:avLst/>
          </a:prstGeom>
        </p:spPr>
      </p:pic>
      <p:pic>
        <p:nvPicPr>
          <p:cNvPr id="52" name="Рисунок 85">
            <a:extLst>
              <a:ext uri="{FF2B5EF4-FFF2-40B4-BE49-F238E27FC236}">
                <a16:creationId xmlns:a16="http://schemas.microsoft.com/office/drawing/2014/main" id="{5C3A2CA8-9D3A-32E3-2E6F-BC9E00FC51F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775" y="1601693"/>
            <a:ext cx="1254531" cy="8282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Рисунок 101">
            <a:extLst>
              <a:ext uri="{FF2B5EF4-FFF2-40B4-BE49-F238E27FC236}">
                <a16:creationId xmlns:a16="http://schemas.microsoft.com/office/drawing/2014/main" id="{D2494152-F6A8-F79B-E205-57A675D32AF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5990" y="4199099"/>
            <a:ext cx="1473306" cy="793422"/>
          </a:xfrm>
          <a:prstGeom prst="rect">
            <a:avLst/>
          </a:prstGeom>
        </p:spPr>
      </p:pic>
      <p:pic>
        <p:nvPicPr>
          <p:cNvPr id="54" name="Рисунок 107">
            <a:extLst>
              <a:ext uri="{FF2B5EF4-FFF2-40B4-BE49-F238E27FC236}">
                <a16:creationId xmlns:a16="http://schemas.microsoft.com/office/drawing/2014/main" id="{5E0C64EC-A963-0BCE-3BCE-A2E52A25D5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673" y="4238496"/>
            <a:ext cx="1488814" cy="714629"/>
          </a:xfrm>
          <a:prstGeom prst="rect">
            <a:avLst/>
          </a:prstGeom>
        </p:spPr>
      </p:pic>
      <p:pic>
        <p:nvPicPr>
          <p:cNvPr id="55" name="Рисунок 115">
            <a:extLst>
              <a:ext uri="{FF2B5EF4-FFF2-40B4-BE49-F238E27FC236}">
                <a16:creationId xmlns:a16="http://schemas.microsoft.com/office/drawing/2014/main" id="{A9067104-2961-88D1-1164-DECD4FCF89C2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590" y="5744546"/>
            <a:ext cx="1254106" cy="3628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Рисунок 123">
            <a:extLst>
              <a:ext uri="{FF2B5EF4-FFF2-40B4-BE49-F238E27FC236}">
                <a16:creationId xmlns:a16="http://schemas.microsoft.com/office/drawing/2014/main" id="{AE9BED38-2E2F-FA31-EE52-BC13B2FB4207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07" y="2864416"/>
            <a:ext cx="986791" cy="87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7" name="Рисунок 127">
            <a:extLst>
              <a:ext uri="{FF2B5EF4-FFF2-40B4-BE49-F238E27FC236}">
                <a16:creationId xmlns:a16="http://schemas.microsoft.com/office/drawing/2014/main" id="{08BA67BF-6D1B-299D-F38D-AF0C0D2929F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597" y="1614521"/>
            <a:ext cx="1456093" cy="859918"/>
          </a:xfrm>
          <a:prstGeom prst="rect">
            <a:avLst/>
          </a:prstGeom>
        </p:spPr>
      </p:pic>
      <p:pic>
        <p:nvPicPr>
          <p:cNvPr id="58" name="Рисунок 131">
            <a:extLst>
              <a:ext uri="{FF2B5EF4-FFF2-40B4-BE49-F238E27FC236}">
                <a16:creationId xmlns:a16="http://schemas.microsoft.com/office/drawing/2014/main" id="{8E325DB7-47C6-180E-63B8-79BFB813CB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57" y="2898292"/>
            <a:ext cx="982561" cy="809348"/>
          </a:xfrm>
          <a:prstGeom prst="rect">
            <a:avLst/>
          </a:prstGeom>
        </p:spPr>
      </p:pic>
      <p:pic>
        <p:nvPicPr>
          <p:cNvPr id="59" name="Рисунок 135">
            <a:extLst>
              <a:ext uri="{FF2B5EF4-FFF2-40B4-BE49-F238E27FC236}">
                <a16:creationId xmlns:a16="http://schemas.microsoft.com/office/drawing/2014/main" id="{EE721BAD-C452-9B63-1937-258B137016E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103" y="5703015"/>
            <a:ext cx="1340198" cy="445905"/>
          </a:xfrm>
          <a:prstGeom prst="rect">
            <a:avLst/>
          </a:prstGeom>
        </p:spPr>
      </p:pic>
      <p:pic>
        <p:nvPicPr>
          <p:cNvPr id="60" name="Рисунок 148">
            <a:extLst>
              <a:ext uri="{FF2B5EF4-FFF2-40B4-BE49-F238E27FC236}">
                <a16:creationId xmlns:a16="http://schemas.microsoft.com/office/drawing/2014/main" id="{1B116B05-89FF-4D72-1212-3C318DD5D84B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09" r="25698"/>
          <a:stretch/>
        </p:blipFill>
        <p:spPr>
          <a:xfrm>
            <a:off x="10422410" y="4209751"/>
            <a:ext cx="965260" cy="772118"/>
          </a:xfrm>
          <a:prstGeom prst="rect">
            <a:avLst/>
          </a:prstGeom>
        </p:spPr>
      </p:pic>
      <p:pic>
        <p:nvPicPr>
          <p:cNvPr id="61" name="Рисунок 149">
            <a:extLst>
              <a:ext uri="{FF2B5EF4-FFF2-40B4-BE49-F238E27FC236}">
                <a16:creationId xmlns:a16="http://schemas.microsoft.com/office/drawing/2014/main" id="{66BAC603-ACF6-4105-1CB5-2CD388EFD19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860" y="5716538"/>
            <a:ext cx="1310440" cy="4188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39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A3706-12ED-12B5-BD45-43AA77606D37}"/>
              </a:ext>
            </a:extLst>
          </p:cNvPr>
          <p:cNvSpPr/>
          <p:nvPr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5DFB0B-8A91-B9F0-E36E-AA6165E2C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7009"/>
            <a:ext cx="5951538" cy="68750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F0F21-29E8-464B-8626-DBCAFDCC0AD1}"/>
              </a:ext>
            </a:extLst>
          </p:cNvPr>
          <p:cNvSpPr txBox="1"/>
          <p:nvPr/>
        </p:nvSpPr>
        <p:spPr>
          <a:xfrm>
            <a:off x="11576581" y="140469"/>
            <a:ext cx="390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A7EAA067-6344-4E07-81EB-E8F294E468E4}"/>
              </a:ext>
            </a:extLst>
          </p:cNvPr>
          <p:cNvSpPr/>
          <p:nvPr/>
        </p:nvSpPr>
        <p:spPr>
          <a:xfrm>
            <a:off x="11481054" y="140469"/>
            <a:ext cx="581471" cy="534253"/>
          </a:xfrm>
          <a:prstGeom prst="flowChartConnecto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BD9E4E48-9C3A-42E6-8D1E-A92BB9B14228}"/>
              </a:ext>
            </a:extLst>
          </p:cNvPr>
          <p:cNvSpPr txBox="1">
            <a:spLocks/>
          </p:cNvSpPr>
          <p:nvPr/>
        </p:nvSpPr>
        <p:spPr>
          <a:xfrm>
            <a:off x="6204860" y="1792976"/>
            <a:ext cx="5579151" cy="4801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оказывает услуги для объектов использования атомной энергии (ОИАЭ) с 2014 года на основании имеющихся лицензий Федеральной службы по экологическому, технологическому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атомному надзору  (РОСТЕХНАДЗОР) и используя высококвалифицированный персонал, прошедший обучение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аттестацию на знания НД в области использования атомной энергии РФ, а также принимавшие участие в разработке ряда НД,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применяемых в РФ.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ru-RU" sz="1200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имеет все необходимые сертификаты, аккредитации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лицензии, соответствующие законодательству и отраслевым требованиям ГК «Росатом», что позволяет нам реализовывать проекты самостоятельно, а также помогать партнёрам и выступать в роли генподрядчика.</a:t>
            </a: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ru-RU" sz="1200" kern="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Коллектив компании состоит из высококвалифицированных специалистов, обладающих большим опытом работ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области использования атомной энергии. Сотрудники ООО «РАЭ» </a:t>
            </a:r>
            <a:b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заданной периодичностью проходят проверку знаний федеральных норм и правил в области использования атомной энергии.</a:t>
            </a:r>
            <a:endParaRPr lang="ru-RU" sz="1200" dirty="0">
              <a:solidFill>
                <a:srgbClr val="00003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C90A3-C3B8-47D9-8B58-7DBC3E80C484}"/>
              </a:ext>
            </a:extLst>
          </p:cNvPr>
          <p:cNvSpPr txBox="1"/>
          <p:nvPr/>
        </p:nvSpPr>
        <p:spPr>
          <a:xfrm>
            <a:off x="269607" y="236978"/>
            <a:ext cx="445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О компании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B8929AB-BA47-EEDA-3FBE-C74893D63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4B573E-0DB8-510E-C11B-0A08D9B875FF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D74CB06-A22A-951F-0223-5E68DC9C9E5A}"/>
              </a:ext>
            </a:extLst>
          </p:cNvPr>
          <p:cNvSpPr txBox="1"/>
          <p:nvPr/>
        </p:nvSpPr>
        <p:spPr>
          <a:xfrm>
            <a:off x="371475" y="1449388"/>
            <a:ext cx="497590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Общество с ограниченной ответственностью «</a:t>
            </a:r>
            <a:r>
              <a:rPr lang="ru-RU" sz="1600" kern="0" dirty="0" err="1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РусАтомЭкспертиза</a:t>
            </a: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» (ООО «РАЭ») – российская компания, оказывающая полный спектр услуг в области использования атомной энергии, а именно:</a:t>
            </a:r>
          </a:p>
          <a:p>
            <a:pPr indent="542925">
              <a:spcBef>
                <a:spcPts val="0"/>
              </a:spcBef>
            </a:pPr>
            <a:endParaRPr lang="ru-RU" sz="1400" kern="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оценки соответствия в форме экспертизы технической документации в соответствии с ГОСТ Р 50.03.01;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 экспертизы безопасности объектов использования атомной энергии и видов деятельности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в области использования атомной энергии;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разработка конструкторской, эксплуатационной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и ремонтной документации для оборудования, эксплуатируемого</a:t>
            </a: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на российских и зарубежных АЭС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в соответствии с действующими стандартами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АО «Концерн Росэнергоатом»;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изготовление и поставка грузоподъёмного оборудования для ОИАЭ и т.д., как для Государственной корпорации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по атомной энергии «Росатом», так и для изготовителей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и поставщиков на объекты использования атомной энергии и промышленных объектов.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B773DE-37A2-074B-EA85-DDDB414949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76" y="1518327"/>
            <a:ext cx="286659" cy="286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9B8C7F-EC5D-424F-E082-8E29F0546B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76" y="3598644"/>
            <a:ext cx="286659" cy="286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D7ABBD-BDC7-C9CF-4FC5-07CE2B5B8A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76" y="5170943"/>
            <a:ext cx="286659" cy="28665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C3A8B3-BC3E-67B8-43CC-7CF6A13578D1}"/>
              </a:ext>
            </a:extLst>
          </p:cNvPr>
          <p:cNvCxnSpPr>
            <a:cxnSpLocks/>
          </p:cNvCxnSpPr>
          <p:nvPr/>
        </p:nvCxnSpPr>
        <p:spPr>
          <a:xfrm>
            <a:off x="6276976" y="3400194"/>
            <a:ext cx="549433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121643-680C-618D-F398-9B5BF322ADDF}"/>
              </a:ext>
            </a:extLst>
          </p:cNvPr>
          <p:cNvCxnSpPr>
            <a:cxnSpLocks/>
          </p:cNvCxnSpPr>
          <p:nvPr/>
        </p:nvCxnSpPr>
        <p:spPr>
          <a:xfrm>
            <a:off x="6276976" y="4924194"/>
            <a:ext cx="549433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80AC3D-00C4-BA75-6A83-EF206A744A2B}"/>
              </a:ext>
            </a:extLst>
          </p:cNvPr>
          <p:cNvCxnSpPr>
            <a:cxnSpLocks/>
          </p:cNvCxnSpPr>
          <p:nvPr/>
        </p:nvCxnSpPr>
        <p:spPr>
          <a:xfrm>
            <a:off x="6276976" y="6498994"/>
            <a:ext cx="549433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8AE7476-86AA-EB66-1E3E-D45256BEDB45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3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8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21FDE2-DA50-0216-B02A-5601C16B6D8E}"/>
              </a:ext>
            </a:extLst>
          </p:cNvPr>
          <p:cNvSpPr/>
          <p:nvPr/>
        </p:nvSpPr>
        <p:spPr>
          <a:xfrm>
            <a:off x="1" y="0"/>
            <a:ext cx="12191999" cy="6902450"/>
          </a:xfrm>
          <a:prstGeom prst="rect">
            <a:avLst/>
          </a:prstGeom>
          <a:solidFill>
            <a:srgbClr val="0000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450CD-D15A-1EA4-2EF5-1B7B85BD8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238"/>
            <a:ext cx="12192000" cy="678021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C3C1AADA-B7ED-1345-B4A9-420238544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E2CAC-7F96-DDEB-EBF2-2E21ED558EB8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Наши партнеры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326A57-C416-1758-DCF2-9FF380B0B789}"/>
              </a:ext>
            </a:extLst>
          </p:cNvPr>
          <p:cNvGrpSpPr/>
          <p:nvPr/>
        </p:nvGrpSpPr>
        <p:grpSpPr>
          <a:xfrm>
            <a:off x="371476" y="1449387"/>
            <a:ext cx="11412538" cy="5027849"/>
            <a:chOff x="371476" y="1449387"/>
            <a:chExt cx="11412538" cy="48090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FA1132-8627-F5D4-B781-A2AC9F754DF7}"/>
                </a:ext>
              </a:extLst>
            </p:cNvPr>
            <p:cNvGrpSpPr/>
            <p:nvPr/>
          </p:nvGrpSpPr>
          <p:grpSpPr>
            <a:xfrm>
              <a:off x="371476" y="1449387"/>
              <a:ext cx="11412538" cy="1076764"/>
              <a:chOff x="371475" y="1449388"/>
              <a:chExt cx="10993429" cy="75565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5CDE09-80A6-F76B-FF7E-476A9ABB9A2F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61D8C7-59B2-5F19-9312-7DFE3775E7E7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36C695-52FD-FF3A-60C0-DD23F706ABC9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34A1854-F9FE-4802-94F0-F2E65FA97741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8D70F9-17C2-ED07-91E0-4FFF92563264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99FE542-E83D-25F8-ED8B-FE7302BA622E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F644822-8AFD-77F1-9C3C-CAF17B15E1E6}"/>
                </a:ext>
              </a:extLst>
            </p:cNvPr>
            <p:cNvGrpSpPr/>
            <p:nvPr/>
          </p:nvGrpSpPr>
          <p:grpSpPr>
            <a:xfrm>
              <a:off x="371476" y="2693473"/>
              <a:ext cx="11412538" cy="1076764"/>
              <a:chOff x="371475" y="1449388"/>
              <a:chExt cx="10993429" cy="75565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B3A0A70-68A8-221E-CC4C-65BF57445247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98A0B4A-17E4-0F43-82E4-519EF3C670C1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6DC7297-36AA-AC2A-8B69-1823DAB51DE5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7756130-B249-4BB1-2FD0-E0A8AD52C3CD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60A727C-4174-C14A-986B-AA817301C623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96C64F9-BD98-C118-C74A-4382C03F3653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EBFE560-1F92-D12F-2ACD-BAF66545E2EA}"/>
                </a:ext>
              </a:extLst>
            </p:cNvPr>
            <p:cNvGrpSpPr/>
            <p:nvPr/>
          </p:nvGrpSpPr>
          <p:grpSpPr>
            <a:xfrm>
              <a:off x="371476" y="3937559"/>
              <a:ext cx="11412538" cy="1076764"/>
              <a:chOff x="371475" y="1449388"/>
              <a:chExt cx="10993429" cy="75565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ADA9BE0-C4A9-5F82-11DC-8CED31F252D0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AA5A00-15F1-909E-9D2F-C305B65CAA4D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7581971-A9A0-6BD7-C795-D88C8B911057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E5A9693-A82D-5F9A-1AA6-1F1DC15EAA05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4D4B508-1876-9EDE-9F9E-9F251E8F44CA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DF28151-410D-5533-91E9-FC4C6D67C242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039C35B-AF20-9A50-E4E8-D80AEFA3D70F}"/>
                </a:ext>
              </a:extLst>
            </p:cNvPr>
            <p:cNvGrpSpPr/>
            <p:nvPr/>
          </p:nvGrpSpPr>
          <p:grpSpPr>
            <a:xfrm>
              <a:off x="371476" y="5181644"/>
              <a:ext cx="11412538" cy="1076764"/>
              <a:chOff x="371475" y="1449388"/>
              <a:chExt cx="10993429" cy="75565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D1DD75-FE7F-84FC-D598-201B78B7FE48}"/>
                  </a:ext>
                </a:extLst>
              </p:cNvPr>
              <p:cNvSpPr/>
              <p:nvPr/>
            </p:nvSpPr>
            <p:spPr>
              <a:xfrm>
                <a:off x="371475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CD946B7-E09F-25C7-D711-F800B34E5BA5}"/>
                  </a:ext>
                </a:extLst>
              </p:cNvPr>
              <p:cNvSpPr/>
              <p:nvPr/>
            </p:nvSpPr>
            <p:spPr>
              <a:xfrm>
                <a:off x="223170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94CFA3C-0641-B341-5AB0-D3D339B9527F}"/>
                  </a:ext>
                </a:extLst>
              </p:cNvPr>
              <p:cNvSpPr/>
              <p:nvPr/>
            </p:nvSpPr>
            <p:spPr>
              <a:xfrm>
                <a:off x="4091936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8342DDA-D6A4-06F7-E623-6014124354EE}"/>
                  </a:ext>
                </a:extLst>
              </p:cNvPr>
              <p:cNvSpPr/>
              <p:nvPr/>
            </p:nvSpPr>
            <p:spPr>
              <a:xfrm>
                <a:off x="5952167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F6524F2-C34C-7095-5806-0CB5BE042AE0}"/>
                  </a:ext>
                </a:extLst>
              </p:cNvPr>
              <p:cNvSpPr/>
              <p:nvPr/>
            </p:nvSpPr>
            <p:spPr>
              <a:xfrm>
                <a:off x="7812398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62A2FF1-53D7-23C9-3F35-5A0FD348E1BA}"/>
                  </a:ext>
                </a:extLst>
              </p:cNvPr>
              <p:cNvSpPr/>
              <p:nvPr/>
            </p:nvSpPr>
            <p:spPr>
              <a:xfrm>
                <a:off x="9672629" y="1449388"/>
                <a:ext cx="1692275" cy="755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55344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30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Рисунок 18">
            <a:extLst>
              <a:ext uri="{FF2B5EF4-FFF2-40B4-BE49-F238E27FC236}">
                <a16:creationId xmlns:a16="http://schemas.microsoft.com/office/drawing/2014/main" id="{1788278E-EA0D-ACF8-742D-AAA3928DC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613" y="5636354"/>
            <a:ext cx="1298904" cy="523063"/>
          </a:xfrm>
          <a:prstGeom prst="rect">
            <a:avLst/>
          </a:prstGeom>
        </p:spPr>
      </p:pic>
      <p:pic>
        <p:nvPicPr>
          <p:cNvPr id="5" name="Рисунок 42">
            <a:extLst>
              <a:ext uri="{FF2B5EF4-FFF2-40B4-BE49-F238E27FC236}">
                <a16:creationId xmlns:a16="http://schemas.microsoft.com/office/drawing/2014/main" id="{43C40EAE-88A1-8C9C-D561-6380A47C9C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553" y="4385924"/>
            <a:ext cx="1429678" cy="405076"/>
          </a:xfrm>
          <a:prstGeom prst="rect">
            <a:avLst/>
          </a:prstGeom>
        </p:spPr>
      </p:pic>
      <p:pic>
        <p:nvPicPr>
          <p:cNvPr id="6" name="Рисунок 46">
            <a:extLst>
              <a:ext uri="{FF2B5EF4-FFF2-40B4-BE49-F238E27FC236}">
                <a16:creationId xmlns:a16="http://schemas.microsoft.com/office/drawing/2014/main" id="{3B685F0C-738E-E065-B18C-E4E6DDC66D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410" y="3026546"/>
            <a:ext cx="1413605" cy="578028"/>
          </a:xfrm>
          <a:prstGeom prst="rect">
            <a:avLst/>
          </a:prstGeom>
        </p:spPr>
      </p:pic>
      <p:pic>
        <p:nvPicPr>
          <p:cNvPr id="7" name="Рисунок 83">
            <a:extLst>
              <a:ext uri="{FF2B5EF4-FFF2-40B4-BE49-F238E27FC236}">
                <a16:creationId xmlns:a16="http://schemas.microsoft.com/office/drawing/2014/main" id="{FB13657B-B799-8403-4FD1-17A004996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295" y="5637265"/>
            <a:ext cx="1351835" cy="5212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87">
            <a:extLst>
              <a:ext uri="{FF2B5EF4-FFF2-40B4-BE49-F238E27FC236}">
                <a16:creationId xmlns:a16="http://schemas.microsoft.com/office/drawing/2014/main" id="{1750CB9F-D098-B3CB-876F-AB8B03730EA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065" y="2914061"/>
            <a:ext cx="1132459" cy="802998"/>
          </a:xfrm>
          <a:prstGeom prst="rect">
            <a:avLst/>
          </a:prstGeom>
        </p:spPr>
      </p:pic>
      <p:pic>
        <p:nvPicPr>
          <p:cNvPr id="13" name="Рисунок 89">
            <a:extLst>
              <a:ext uri="{FF2B5EF4-FFF2-40B4-BE49-F238E27FC236}">
                <a16:creationId xmlns:a16="http://schemas.microsoft.com/office/drawing/2014/main" id="{AE53665B-FD15-A699-18C7-B3E10C43B78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719" y="1545227"/>
            <a:ext cx="1112986" cy="933053"/>
          </a:xfrm>
          <a:prstGeom prst="rect">
            <a:avLst/>
          </a:prstGeom>
        </p:spPr>
      </p:pic>
      <p:pic>
        <p:nvPicPr>
          <p:cNvPr id="14" name="Рисунок 97">
            <a:extLst>
              <a:ext uri="{FF2B5EF4-FFF2-40B4-BE49-F238E27FC236}">
                <a16:creationId xmlns:a16="http://schemas.microsoft.com/office/drawing/2014/main" id="{BB3AA0E2-02C1-A1F8-C344-A92EA0D0537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5" y="1570346"/>
            <a:ext cx="1258440" cy="882815"/>
          </a:xfrm>
          <a:prstGeom prst="rect">
            <a:avLst/>
          </a:prstGeom>
        </p:spPr>
      </p:pic>
      <p:pic>
        <p:nvPicPr>
          <p:cNvPr id="15" name="Рисунок 105">
            <a:extLst>
              <a:ext uri="{FF2B5EF4-FFF2-40B4-BE49-F238E27FC236}">
                <a16:creationId xmlns:a16="http://schemas.microsoft.com/office/drawing/2014/main" id="{0B95A96C-7B42-292F-2E12-89F2EB71F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368" y="3090564"/>
            <a:ext cx="1487428" cy="449992"/>
          </a:xfrm>
          <a:prstGeom prst="rect">
            <a:avLst/>
          </a:prstGeom>
        </p:spPr>
      </p:pic>
      <p:pic>
        <p:nvPicPr>
          <p:cNvPr id="17" name="Рисунок 109">
            <a:extLst>
              <a:ext uri="{FF2B5EF4-FFF2-40B4-BE49-F238E27FC236}">
                <a16:creationId xmlns:a16="http://schemas.microsoft.com/office/drawing/2014/main" id="{644BD448-55CE-4A2D-C53C-7E1CB39FE6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13" y="4312507"/>
            <a:ext cx="1200505" cy="551910"/>
          </a:xfrm>
          <a:prstGeom prst="rect">
            <a:avLst/>
          </a:prstGeom>
        </p:spPr>
      </p:pic>
      <p:pic>
        <p:nvPicPr>
          <p:cNvPr id="20" name="Рисунок 111">
            <a:extLst>
              <a:ext uri="{FF2B5EF4-FFF2-40B4-BE49-F238E27FC236}">
                <a16:creationId xmlns:a16="http://schemas.microsoft.com/office/drawing/2014/main" id="{6C69F619-894B-F1AA-B691-77DC775F97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651" y="2976733"/>
            <a:ext cx="979063" cy="6776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Рисунок 133">
            <a:extLst>
              <a:ext uri="{FF2B5EF4-FFF2-40B4-BE49-F238E27FC236}">
                <a16:creationId xmlns:a16="http://schemas.microsoft.com/office/drawing/2014/main" id="{EB40062D-0BDC-F021-11CB-BAE1F39CD61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952" y="4315039"/>
            <a:ext cx="1096461" cy="546846"/>
          </a:xfrm>
          <a:prstGeom prst="rect">
            <a:avLst/>
          </a:prstGeom>
        </p:spPr>
      </p:pic>
      <p:pic>
        <p:nvPicPr>
          <p:cNvPr id="22" name="Рисунок 137">
            <a:extLst>
              <a:ext uri="{FF2B5EF4-FFF2-40B4-BE49-F238E27FC236}">
                <a16:creationId xmlns:a16="http://schemas.microsoft.com/office/drawing/2014/main" id="{62546EA3-3670-9DAC-D505-A84995986D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545" y="2849757"/>
            <a:ext cx="835695" cy="931607"/>
          </a:xfrm>
          <a:prstGeom prst="rect">
            <a:avLst/>
          </a:prstGeom>
        </p:spPr>
      </p:pic>
      <p:pic>
        <p:nvPicPr>
          <p:cNvPr id="23" name="Рисунок 139">
            <a:extLst>
              <a:ext uri="{FF2B5EF4-FFF2-40B4-BE49-F238E27FC236}">
                <a16:creationId xmlns:a16="http://schemas.microsoft.com/office/drawing/2014/main" id="{20A13F03-5C4F-F8BF-75D7-88704E4B01F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5" y="2880642"/>
            <a:ext cx="853641" cy="869836"/>
          </a:xfrm>
          <a:prstGeom prst="rect">
            <a:avLst/>
          </a:prstGeom>
        </p:spPr>
      </p:pic>
      <p:pic>
        <p:nvPicPr>
          <p:cNvPr id="25" name="Рисунок 56">
            <a:extLst>
              <a:ext uri="{FF2B5EF4-FFF2-40B4-BE49-F238E27FC236}">
                <a16:creationId xmlns:a16="http://schemas.microsoft.com/office/drawing/2014/main" id="{6573C1F7-FAFD-402A-1035-C927174CDD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339" y="5687914"/>
            <a:ext cx="1465486" cy="419943"/>
          </a:xfrm>
          <a:prstGeom prst="rect">
            <a:avLst/>
          </a:prstGeom>
        </p:spPr>
      </p:pic>
      <p:pic>
        <p:nvPicPr>
          <p:cNvPr id="26" name="Рисунок 57">
            <a:extLst>
              <a:ext uri="{FF2B5EF4-FFF2-40B4-BE49-F238E27FC236}">
                <a16:creationId xmlns:a16="http://schemas.microsoft.com/office/drawing/2014/main" id="{CA8E729B-4A3E-C7E9-596A-7A07AE92C4A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712" y="5697436"/>
            <a:ext cx="1372941" cy="400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Рисунок 58">
            <a:extLst>
              <a:ext uri="{FF2B5EF4-FFF2-40B4-BE49-F238E27FC236}">
                <a16:creationId xmlns:a16="http://schemas.microsoft.com/office/drawing/2014/main" id="{AA478B97-6C74-3879-D401-C6D19005094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44" y="5714242"/>
            <a:ext cx="1273301" cy="367286"/>
          </a:xfrm>
          <a:prstGeom prst="rect">
            <a:avLst/>
          </a:prstGeom>
        </p:spPr>
      </p:pic>
      <p:pic>
        <p:nvPicPr>
          <p:cNvPr id="28" name="Рисунок 59">
            <a:extLst>
              <a:ext uri="{FF2B5EF4-FFF2-40B4-BE49-F238E27FC236}">
                <a16:creationId xmlns:a16="http://schemas.microsoft.com/office/drawing/2014/main" id="{C987ED5F-5B26-B85F-F54C-36A9C6CFFD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82" y="11396501"/>
            <a:ext cx="1955248" cy="564447"/>
          </a:xfrm>
          <a:prstGeom prst="rect">
            <a:avLst/>
          </a:prstGeom>
        </p:spPr>
      </p:pic>
      <p:pic>
        <p:nvPicPr>
          <p:cNvPr id="30" name="Рисунок 60">
            <a:extLst>
              <a:ext uri="{FF2B5EF4-FFF2-40B4-BE49-F238E27FC236}">
                <a16:creationId xmlns:a16="http://schemas.microsoft.com/office/drawing/2014/main" id="{22264965-E8E4-35E0-04D1-F5A60D7BAC2D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648" y="5663427"/>
            <a:ext cx="1681488" cy="468916"/>
          </a:xfrm>
          <a:prstGeom prst="rect">
            <a:avLst/>
          </a:prstGeom>
        </p:spPr>
      </p:pic>
      <p:pic>
        <p:nvPicPr>
          <p:cNvPr id="31" name="Рисунок 61">
            <a:extLst>
              <a:ext uri="{FF2B5EF4-FFF2-40B4-BE49-F238E27FC236}">
                <a16:creationId xmlns:a16="http://schemas.microsoft.com/office/drawing/2014/main" id="{97142422-C198-8AF6-6FF2-10209F5EC554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472" y="4388359"/>
            <a:ext cx="1443480" cy="400206"/>
          </a:xfrm>
          <a:prstGeom prst="rect">
            <a:avLst/>
          </a:prstGeom>
        </p:spPr>
      </p:pic>
      <p:pic>
        <p:nvPicPr>
          <p:cNvPr id="32" name="Рисунок 62">
            <a:extLst>
              <a:ext uri="{FF2B5EF4-FFF2-40B4-BE49-F238E27FC236}">
                <a16:creationId xmlns:a16="http://schemas.microsoft.com/office/drawing/2014/main" id="{C6D270BC-E603-1676-99D2-AA5811E0164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926" y="4313058"/>
            <a:ext cx="1594313" cy="550809"/>
          </a:xfrm>
          <a:prstGeom prst="rect">
            <a:avLst/>
          </a:prstGeom>
        </p:spPr>
      </p:pic>
      <p:pic>
        <p:nvPicPr>
          <p:cNvPr id="33" name="Рисунок 63">
            <a:extLst>
              <a:ext uri="{FF2B5EF4-FFF2-40B4-BE49-F238E27FC236}">
                <a16:creationId xmlns:a16="http://schemas.microsoft.com/office/drawing/2014/main" id="{842703E6-B7F0-FD15-85C2-F8CA7265E83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895" y="1671563"/>
            <a:ext cx="1266994" cy="680381"/>
          </a:xfrm>
          <a:prstGeom prst="rect">
            <a:avLst/>
          </a:prstGeom>
        </p:spPr>
      </p:pic>
      <p:pic>
        <p:nvPicPr>
          <p:cNvPr id="34" name="Рисунок 64">
            <a:extLst>
              <a:ext uri="{FF2B5EF4-FFF2-40B4-BE49-F238E27FC236}">
                <a16:creationId xmlns:a16="http://schemas.microsoft.com/office/drawing/2014/main" id="{666134A3-394B-6678-6E65-179A7623E25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1231" y="1667301"/>
            <a:ext cx="1474126" cy="688905"/>
          </a:xfrm>
          <a:prstGeom prst="rect">
            <a:avLst/>
          </a:prstGeom>
        </p:spPr>
      </p:pic>
      <p:pic>
        <p:nvPicPr>
          <p:cNvPr id="35" name="Рисунок 65">
            <a:extLst>
              <a:ext uri="{FF2B5EF4-FFF2-40B4-BE49-F238E27FC236}">
                <a16:creationId xmlns:a16="http://schemas.microsoft.com/office/drawing/2014/main" id="{BF11DC01-E07B-8249-8333-52F4A16E1EA6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852" y="1592046"/>
            <a:ext cx="1234660" cy="839415"/>
          </a:xfrm>
          <a:prstGeom prst="rect">
            <a:avLst/>
          </a:prstGeom>
        </p:spPr>
      </p:pic>
      <p:pic>
        <p:nvPicPr>
          <p:cNvPr id="36" name="Рисунок 66">
            <a:extLst>
              <a:ext uri="{FF2B5EF4-FFF2-40B4-BE49-F238E27FC236}">
                <a16:creationId xmlns:a16="http://schemas.microsoft.com/office/drawing/2014/main" id="{3C4655DE-26D9-4FB5-3C26-A684E51D0C42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091" y="1595307"/>
            <a:ext cx="907983" cy="832892"/>
          </a:xfrm>
          <a:prstGeom prst="rect">
            <a:avLst/>
          </a:prstGeom>
          <a:ln>
            <a:noFill/>
          </a:ln>
        </p:spPr>
      </p:pic>
      <p:pic>
        <p:nvPicPr>
          <p:cNvPr id="37" name="Рисунок 67">
            <a:extLst>
              <a:ext uri="{FF2B5EF4-FFF2-40B4-BE49-F238E27FC236}">
                <a16:creationId xmlns:a16="http://schemas.microsoft.com/office/drawing/2014/main" id="{24EBE947-1DD8-7624-AC9F-E811FAC460D7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813" y="4353775"/>
            <a:ext cx="1086962" cy="4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9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7E0D4B-1387-DF04-AF4C-D80EA34B3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199" y="-6350"/>
            <a:ext cx="8813801" cy="6864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Стратегия развития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31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35EF08-7FD5-18D5-0819-22AF6EA68934}"/>
              </a:ext>
            </a:extLst>
          </p:cNvPr>
          <p:cNvSpPr txBox="1"/>
          <p:nvPr/>
        </p:nvSpPr>
        <p:spPr>
          <a:xfrm>
            <a:off x="269606" y="1391712"/>
            <a:ext cx="541999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Наша цель — обеспечение безопасности объектов использования атомной энергии</a:t>
            </a: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, постоянное повышение качества оказываемых услуг,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 также обеспечение выполнения договорных обязательств с высокими экономическими показателями и качеством, удовлетворяющим требованиям заказчиков, законодательным, нормативным и правовым требованиям,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 так же создание самой современной, многопрофильной производственной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базы в России для обеспечения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энергетической отрасли страны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требуемой продукцией/услугами.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F2A524-B06D-D70A-83F4-001E745DE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38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14D0B-F43E-C44F-6570-EB4088BBC06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65B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64832-12EB-B09C-627C-1874E3169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12207914" cy="43656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2E18FA7-B15D-C763-306A-742B8903CA9A}"/>
              </a:ext>
            </a:extLst>
          </p:cNvPr>
          <p:cNvGrpSpPr/>
          <p:nvPr/>
        </p:nvGrpSpPr>
        <p:grpSpPr>
          <a:xfrm>
            <a:off x="4295775" y="4616450"/>
            <a:ext cx="7524750" cy="1863549"/>
            <a:chOff x="4295775" y="4616450"/>
            <a:chExt cx="7376283" cy="1863549"/>
          </a:xfrm>
          <a:solidFill>
            <a:srgbClr val="1F6FFF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D656C3-E6ED-1023-C037-0A844CB254A9}"/>
                </a:ext>
              </a:extLst>
            </p:cNvPr>
            <p:cNvSpPr/>
            <p:nvPr/>
          </p:nvSpPr>
          <p:spPr>
            <a:xfrm>
              <a:off x="4295775" y="4616450"/>
              <a:ext cx="3563938" cy="1863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9D7A53-4E57-7F19-EEC6-E9CC46FA265D}"/>
                </a:ext>
              </a:extLst>
            </p:cNvPr>
            <p:cNvSpPr/>
            <p:nvPr/>
          </p:nvSpPr>
          <p:spPr>
            <a:xfrm>
              <a:off x="8108120" y="4616450"/>
              <a:ext cx="3563938" cy="1863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CE16ACB-22BF-773E-803F-DC614288E837}"/>
              </a:ext>
            </a:extLst>
          </p:cNvPr>
          <p:cNvSpPr txBox="1"/>
          <p:nvPr/>
        </p:nvSpPr>
        <p:spPr>
          <a:xfrm>
            <a:off x="4434992" y="4787243"/>
            <a:ext cx="317692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Адрес </a:t>
            </a:r>
            <a:br>
              <a:rPr lang="ru-RU" sz="12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местонахождения:</a:t>
            </a: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115088, г. Москва,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ул. Шарикоподшипниковская,</a:t>
            </a:r>
            <a:r>
              <a:rPr lang="en-US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д. 4, к. 1А, оф. 510</a:t>
            </a: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Тел.: +7 (499) 110-10-20, доб. 1001, 1002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98A35-F576-0107-307E-8EE7CEF4C94B}"/>
              </a:ext>
            </a:extLst>
          </p:cNvPr>
          <p:cNvSpPr txBox="1"/>
          <p:nvPr/>
        </p:nvSpPr>
        <p:spPr>
          <a:xfrm>
            <a:off x="8326169" y="4787243"/>
            <a:ext cx="30294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Адрес местонахождения </a:t>
            </a:r>
            <a:br>
              <a:rPr lang="ru-RU" sz="12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производства:</a:t>
            </a: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144005, Московская область,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г. Электросталь,</a:t>
            </a:r>
            <a:r>
              <a:rPr lang="en-US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</a:t>
            </a:r>
            <a:b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ул. Северная, д. 5</a:t>
            </a: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Тел.: +7 (499) 110-10-20, доб. 2001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3BF5986-DCB9-3693-4C2C-D972EAB5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" y="368300"/>
            <a:ext cx="2317264" cy="7684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BD31EF-99C5-9783-7375-B7EB64A295C8}"/>
              </a:ext>
            </a:extLst>
          </p:cNvPr>
          <p:cNvSpPr txBox="1"/>
          <p:nvPr/>
        </p:nvSpPr>
        <p:spPr>
          <a:xfrm>
            <a:off x="1200717" y="5890394"/>
            <a:ext cx="2261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err="1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rusatomexp.ru</a:t>
            </a:r>
            <a:endParaRPr lang="ru-RU" sz="1600" dirty="0">
              <a:solidFill>
                <a:schemeClr val="bg1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D4D36BB-6991-DCC8-5368-0FA33CEEBC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687836"/>
            <a:ext cx="792163" cy="7921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D363551-CA06-9466-6123-753DC603E5A6}"/>
              </a:ext>
            </a:extLst>
          </p:cNvPr>
          <p:cNvSpPr txBox="1"/>
          <p:nvPr/>
        </p:nvSpPr>
        <p:spPr>
          <a:xfrm>
            <a:off x="282918" y="4587189"/>
            <a:ext cx="401075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СПАСИБО </a:t>
            </a:r>
            <a:br>
              <a:rPr lang="ru-RU" sz="2800" b="1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2800" b="1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8199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22B6E0E-1B6F-C5BD-530D-9470BD5B2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68059"/>
            <a:ext cx="5420655" cy="2789942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68737EDC-9BAB-F343-6AFF-22716879A5C7}"/>
              </a:ext>
            </a:extLst>
          </p:cNvPr>
          <p:cNvGrpSpPr/>
          <p:nvPr/>
        </p:nvGrpSpPr>
        <p:grpSpPr>
          <a:xfrm>
            <a:off x="4295774" y="1638943"/>
            <a:ext cx="7488239" cy="4982075"/>
            <a:chOff x="4295774" y="1638944"/>
            <a:chExt cx="7488239" cy="458266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92C9DBD-1C31-8A30-6AB1-987CD26FEA49}"/>
                </a:ext>
              </a:extLst>
            </p:cNvPr>
            <p:cNvGrpSpPr/>
            <p:nvPr/>
          </p:nvGrpSpPr>
          <p:grpSpPr>
            <a:xfrm>
              <a:off x="4295774" y="1638944"/>
              <a:ext cx="7472363" cy="1075531"/>
              <a:chOff x="4295775" y="1638944"/>
              <a:chExt cx="6942558" cy="107553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54EA14E-5917-53BA-0157-374A2B6EC601}"/>
                  </a:ext>
                </a:extLst>
              </p:cNvPr>
              <p:cNvSpPr/>
              <p:nvPr/>
            </p:nvSpPr>
            <p:spPr>
              <a:xfrm>
                <a:off x="429577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2907978-7881-FD1E-BF9F-96A4254B5080}"/>
                  </a:ext>
                </a:extLst>
              </p:cNvPr>
              <p:cNvSpPr/>
              <p:nvPr/>
            </p:nvSpPr>
            <p:spPr>
              <a:xfrm>
                <a:off x="6058040" y="1638944"/>
                <a:ext cx="3418028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734726-E5E4-42EC-A276-6CB5F3ECDD44}"/>
                  </a:ext>
                </a:extLst>
              </p:cNvPr>
              <p:cNvSpPr/>
              <p:nvPr/>
            </p:nvSpPr>
            <p:spPr>
              <a:xfrm>
                <a:off x="782030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1B3540-CF54-66C6-F2C4-6C583305693F}"/>
                  </a:ext>
                </a:extLst>
              </p:cNvPr>
              <p:cNvSpPr/>
              <p:nvPr/>
            </p:nvSpPr>
            <p:spPr>
              <a:xfrm>
                <a:off x="958257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92F4C21-0F1F-413A-88B1-612E4E6C82A6}"/>
                </a:ext>
              </a:extLst>
            </p:cNvPr>
            <p:cNvGrpSpPr/>
            <p:nvPr/>
          </p:nvGrpSpPr>
          <p:grpSpPr>
            <a:xfrm>
              <a:off x="4295774" y="2807987"/>
              <a:ext cx="7472363" cy="1075531"/>
              <a:chOff x="4295775" y="1638944"/>
              <a:chExt cx="6942558" cy="107553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223E889-6BAE-C537-748A-0AAB81CBE702}"/>
                  </a:ext>
                </a:extLst>
              </p:cNvPr>
              <p:cNvSpPr/>
              <p:nvPr/>
            </p:nvSpPr>
            <p:spPr>
              <a:xfrm>
                <a:off x="429577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008DC84-F966-E01E-B262-01BB7A2558DD}"/>
                  </a:ext>
                </a:extLst>
              </p:cNvPr>
              <p:cNvSpPr/>
              <p:nvPr/>
            </p:nvSpPr>
            <p:spPr>
              <a:xfrm>
                <a:off x="605804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5AE79BD-B33C-1A15-F5F6-9435EBB1F701}"/>
                  </a:ext>
                </a:extLst>
              </p:cNvPr>
              <p:cNvSpPr/>
              <p:nvPr/>
            </p:nvSpPr>
            <p:spPr>
              <a:xfrm>
                <a:off x="782030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91AFE04-BF5E-AE68-9460-6451A8D077C3}"/>
                  </a:ext>
                </a:extLst>
              </p:cNvPr>
              <p:cNvSpPr/>
              <p:nvPr/>
            </p:nvSpPr>
            <p:spPr>
              <a:xfrm>
                <a:off x="958257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E8CFF07-6EC9-99DB-33A3-FA5DE269D8F3}"/>
                </a:ext>
              </a:extLst>
            </p:cNvPr>
            <p:cNvGrpSpPr/>
            <p:nvPr/>
          </p:nvGrpSpPr>
          <p:grpSpPr>
            <a:xfrm>
              <a:off x="4295774" y="3977030"/>
              <a:ext cx="7472363" cy="1075531"/>
              <a:chOff x="4295775" y="1638944"/>
              <a:chExt cx="6942558" cy="1075531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1B6C8-D0A6-7101-F544-454653C74372}"/>
                  </a:ext>
                </a:extLst>
              </p:cNvPr>
              <p:cNvSpPr/>
              <p:nvPr/>
            </p:nvSpPr>
            <p:spPr>
              <a:xfrm>
                <a:off x="429577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7ED8F52-240C-B07A-682C-788639AD8606}"/>
                  </a:ext>
                </a:extLst>
              </p:cNvPr>
              <p:cNvSpPr/>
              <p:nvPr/>
            </p:nvSpPr>
            <p:spPr>
              <a:xfrm>
                <a:off x="605804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BD0F7C3-DE6D-6131-6611-1FB2979956B2}"/>
                  </a:ext>
                </a:extLst>
              </p:cNvPr>
              <p:cNvSpPr/>
              <p:nvPr/>
            </p:nvSpPr>
            <p:spPr>
              <a:xfrm>
                <a:off x="782030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019C8AF-0DDF-68FD-42EE-FEC38B526824}"/>
                  </a:ext>
                </a:extLst>
              </p:cNvPr>
              <p:cNvSpPr/>
              <p:nvPr/>
            </p:nvSpPr>
            <p:spPr>
              <a:xfrm>
                <a:off x="958257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BFFF2E3-E939-2A82-FB8A-B0D2B8AA2EAB}"/>
                </a:ext>
              </a:extLst>
            </p:cNvPr>
            <p:cNvGrpSpPr/>
            <p:nvPr/>
          </p:nvGrpSpPr>
          <p:grpSpPr>
            <a:xfrm>
              <a:off x="4295774" y="5146073"/>
              <a:ext cx="7488239" cy="1075531"/>
              <a:chOff x="4295775" y="1638944"/>
              <a:chExt cx="6957308" cy="1075531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8C892C5-52A7-B31E-8D4F-3B3E490D4C0E}"/>
                  </a:ext>
                </a:extLst>
              </p:cNvPr>
              <p:cNvSpPr/>
              <p:nvPr/>
            </p:nvSpPr>
            <p:spPr>
              <a:xfrm>
                <a:off x="4295775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1BFA6F6-ED59-1815-A59C-AB1D9AA3A928}"/>
                  </a:ext>
                </a:extLst>
              </p:cNvPr>
              <p:cNvSpPr/>
              <p:nvPr/>
            </p:nvSpPr>
            <p:spPr>
              <a:xfrm>
                <a:off x="605804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8FA11B4-B14C-03B3-A08A-01E2F00512A4}"/>
                  </a:ext>
                </a:extLst>
              </p:cNvPr>
              <p:cNvSpPr/>
              <p:nvPr/>
            </p:nvSpPr>
            <p:spPr>
              <a:xfrm>
                <a:off x="7820305" y="1638944"/>
                <a:ext cx="3432778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1FB5391-5786-D9F3-6E0A-A1EC0F5ACB0F}"/>
                  </a:ext>
                </a:extLst>
              </p:cNvPr>
              <p:cNvSpPr/>
              <p:nvPr/>
            </p:nvSpPr>
            <p:spPr>
              <a:xfrm>
                <a:off x="9582570" y="1638944"/>
                <a:ext cx="1655763" cy="1075531"/>
              </a:xfrm>
              <a:prstGeom prst="rect">
                <a:avLst/>
              </a:prstGeom>
              <a:solidFill>
                <a:srgbClr val="265B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2E474BB6-FE70-56C9-8CA2-3F9EB603D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198984"/>
            <a:ext cx="1692275" cy="56121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541E27-EC7C-213A-CD46-8FA3DC875579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AEE336B-C3F6-3888-AB45-AAA8394850C7}"/>
              </a:ext>
            </a:extLst>
          </p:cNvPr>
          <p:cNvSpPr txBox="1"/>
          <p:nvPr/>
        </p:nvSpPr>
        <p:spPr>
          <a:xfrm>
            <a:off x="269606" y="1106487"/>
            <a:ext cx="38451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осуществляет деятельность по оценке соответствия в форме экспертизы технической документации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2018 года,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 это время выполнено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417FC-948E-CD25-7175-41D40B42C6DE}"/>
              </a:ext>
            </a:extLst>
          </p:cNvPr>
          <p:cNvSpPr txBox="1"/>
          <p:nvPr/>
        </p:nvSpPr>
        <p:spPr>
          <a:xfrm>
            <a:off x="269607" y="2633501"/>
            <a:ext cx="3629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ru-RU" sz="6000" kern="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3100+</a:t>
            </a:r>
            <a:endParaRPr lang="ru-RU" sz="2000" kern="0" dirty="0">
              <a:solidFill>
                <a:srgbClr val="265BED"/>
              </a:solidFill>
              <a:latin typeface="Inter 18pt 18pt" panose="02000503000000020004" pitchFamily="2" charset="0"/>
              <a:ea typeface="Inter 18pt 18pt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64666-4F84-D0B7-A885-4E44C1DFD7DF}"/>
              </a:ext>
            </a:extLst>
          </p:cNvPr>
          <p:cNvSpPr txBox="1"/>
          <p:nvPr/>
        </p:nvSpPr>
        <p:spPr>
          <a:xfrm>
            <a:off x="269607" y="3464498"/>
            <a:ext cx="3629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ru-RU" sz="18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экспертиз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53769F-E716-A157-2E46-5CD0F7D0261C}"/>
              </a:ext>
            </a:extLst>
          </p:cNvPr>
          <p:cNvCxnSpPr>
            <a:cxnSpLocks/>
          </p:cNvCxnSpPr>
          <p:nvPr/>
        </p:nvCxnSpPr>
        <p:spPr>
          <a:xfrm>
            <a:off x="359900" y="3856980"/>
            <a:ext cx="336232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32B63D5-6B51-692F-6A62-C4EEE99E49D2}"/>
              </a:ext>
            </a:extLst>
          </p:cNvPr>
          <p:cNvSpPr txBox="1"/>
          <p:nvPr/>
        </p:nvSpPr>
        <p:spPr>
          <a:xfrm>
            <a:off x="4206606" y="1076507"/>
            <a:ext cx="7577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kern="0" dirty="0">
                <a:solidFill>
                  <a:srgbClr val="265BE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ООО «РАЭ» проводит оценку соответствия в форме экспертизы технической документации </a:t>
            </a:r>
            <a:br>
              <a:rPr lang="ru-RU" sz="1200" kern="0" dirty="0">
                <a:solidFill>
                  <a:srgbClr val="265BE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</a:br>
            <a:r>
              <a:rPr lang="ru-RU" sz="1200" kern="0" dirty="0">
                <a:solidFill>
                  <a:srgbClr val="265BE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на следующие группы однородной продукции (п. 5.4, Приложение А ГОСТ Р 50.03.01):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83CB88-BA4B-221A-D74A-1C8C0150CD62}"/>
              </a:ext>
            </a:extLst>
          </p:cNvPr>
          <p:cNvSpPr txBox="1"/>
          <p:nvPr/>
        </p:nvSpPr>
        <p:spPr>
          <a:xfrm>
            <a:off x="4339347" y="1680251"/>
            <a:ext cx="1643063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А.2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Тепломеханическое (теплосиловое, механическое, водоподготовительное) оборудование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F346BF-D513-BAB3-C594-EA0ADE7F7444}"/>
              </a:ext>
            </a:extLst>
          </p:cNvPr>
          <p:cNvSpPr txBox="1"/>
          <p:nvPr/>
        </p:nvSpPr>
        <p:spPr>
          <a:xfrm>
            <a:off x="6240320" y="1680251"/>
            <a:ext cx="3612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А.3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Контрольно-измерительные приборы</a:t>
            </a:r>
            <a:b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автоматика (КИПиА), оборудование автоматизированных систем управления технологическими процессами (АСУ ТП)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53AD7C-9CA0-811C-13B6-668E96670B85}"/>
              </a:ext>
            </a:extLst>
          </p:cNvPr>
          <p:cNvSpPr txBox="1"/>
          <p:nvPr/>
        </p:nvSpPr>
        <p:spPr>
          <a:xfrm>
            <a:off x="10038630" y="1680251"/>
            <a:ext cx="1396297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А.4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Детали и сборочные единицы трубопроводов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2AAD05-62AD-E2FB-7741-7D79AEF11899}"/>
              </a:ext>
            </a:extLst>
          </p:cNvPr>
          <p:cNvSpPr txBox="1"/>
          <p:nvPr/>
        </p:nvSpPr>
        <p:spPr>
          <a:xfrm>
            <a:off x="4339347" y="2967218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А.5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Оборудование систем вентиляции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02BA17-8B0D-069B-1B75-794A2F60D969}"/>
              </a:ext>
            </a:extLst>
          </p:cNvPr>
          <p:cNvSpPr txBox="1"/>
          <p:nvPr/>
        </p:nvSpPr>
        <p:spPr>
          <a:xfrm>
            <a:off x="6240321" y="2967218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А.6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Грузоподъемные механизмы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D5E89E-7086-A0D5-3681-6FD5E551BFF7}"/>
              </a:ext>
            </a:extLst>
          </p:cNvPr>
          <p:cNvSpPr txBox="1"/>
          <p:nvPr/>
        </p:nvSpPr>
        <p:spPr>
          <a:xfrm>
            <a:off x="8150144" y="2967218"/>
            <a:ext cx="1456843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А.7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Кабельные изделия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FA71C1-CA62-BFA1-3713-B9B7432E9A22}"/>
              </a:ext>
            </a:extLst>
          </p:cNvPr>
          <p:cNvSpPr txBox="1"/>
          <p:nvPr/>
        </p:nvSpPr>
        <p:spPr>
          <a:xfrm>
            <a:off x="10038630" y="2967218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А.8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Насосное оборудование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9ECB024-6953-FFB9-9C9B-0E575AD7C900}"/>
              </a:ext>
            </a:extLst>
          </p:cNvPr>
          <p:cNvSpPr txBox="1"/>
          <p:nvPr/>
        </p:nvSpPr>
        <p:spPr>
          <a:xfrm>
            <a:off x="4339347" y="4228860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А.9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Теплообменное оборудование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7B23D6-AD6E-78E9-8B84-994B05E4FA44}"/>
              </a:ext>
            </a:extLst>
          </p:cNvPr>
          <p:cNvSpPr txBox="1"/>
          <p:nvPr/>
        </p:nvSpPr>
        <p:spPr>
          <a:xfrm>
            <a:off x="6240321" y="4228860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А.9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Теплообменное оборудование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CC5251F-2225-E37B-7E05-06E1FE9C1045}"/>
              </a:ext>
            </a:extLst>
          </p:cNvPr>
          <p:cNvSpPr txBox="1"/>
          <p:nvPr/>
        </p:nvSpPr>
        <p:spPr>
          <a:xfrm>
            <a:off x="8173292" y="4228860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А.10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Трубопроводная арматура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80570B4-EB3D-0231-B0FC-2C607AC1894E}"/>
              </a:ext>
            </a:extLst>
          </p:cNvPr>
          <p:cNvSpPr txBox="1"/>
          <p:nvPr/>
        </p:nvSpPr>
        <p:spPr>
          <a:xfrm>
            <a:off x="10038630" y="4228860"/>
            <a:ext cx="14568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А.11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Электротехническое оборудование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2C6F9F7-B8A4-A5BE-0D68-BE2F5D19FC94}"/>
              </a:ext>
            </a:extLst>
          </p:cNvPr>
          <p:cNvSpPr txBox="1"/>
          <p:nvPr/>
        </p:nvSpPr>
        <p:spPr>
          <a:xfrm>
            <a:off x="4339347" y="5533093"/>
            <a:ext cx="1643063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А.12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Оборудование систем локализации аварий</a:t>
            </a:r>
            <a:b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(в части герметичных проходок и шлюзовых дверей)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FE28974-3BF2-73B9-CE9E-FBE4AE49762B}"/>
              </a:ext>
            </a:extLst>
          </p:cNvPr>
          <p:cNvSpPr txBox="1"/>
          <p:nvPr/>
        </p:nvSpPr>
        <p:spPr>
          <a:xfrm>
            <a:off x="6240321" y="5533093"/>
            <a:ext cx="1589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А.13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Оборудование </a:t>
            </a:r>
            <a:b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системы ДГУ (межблочных и систем безопасности) ОИАЭ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8529146-6E93-7CF0-7EDE-113FCAE8FAA4}"/>
              </a:ext>
            </a:extLst>
          </p:cNvPr>
          <p:cNvSpPr txBox="1"/>
          <p:nvPr/>
        </p:nvSpPr>
        <p:spPr>
          <a:xfrm>
            <a:off x="8150143" y="5533093"/>
            <a:ext cx="331222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kern="0" dirty="0">
                <a:solidFill>
                  <a:schemeClr val="bg1">
                    <a:alpha val="68207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А.14</a:t>
            </a:r>
          </a:p>
          <a:p>
            <a:pPr>
              <a:spcAft>
                <a:spcPts val="600"/>
              </a:spcAft>
            </a:pPr>
            <a:r>
              <a:rPr lang="ru-RU" sz="95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Продукция радиационно-защитной техники (упаковочные комплекты (контейнеры))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320935F-7E2B-9E4A-9E32-06D0E5A1A800}"/>
              </a:ext>
            </a:extLst>
          </p:cNvPr>
          <p:cNvCxnSpPr>
            <a:cxnSpLocks/>
          </p:cNvCxnSpPr>
          <p:nvPr/>
        </p:nvCxnSpPr>
        <p:spPr>
          <a:xfrm>
            <a:off x="4419885" y="1929685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4135F2A-5154-1FF0-80AB-C70453BAAAD1}"/>
              </a:ext>
            </a:extLst>
          </p:cNvPr>
          <p:cNvCxnSpPr>
            <a:cxnSpLocks/>
          </p:cNvCxnSpPr>
          <p:nvPr/>
        </p:nvCxnSpPr>
        <p:spPr>
          <a:xfrm>
            <a:off x="4419885" y="3215020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98362C6-CE23-C7D1-5589-495A88E340E3}"/>
              </a:ext>
            </a:extLst>
          </p:cNvPr>
          <p:cNvCxnSpPr>
            <a:cxnSpLocks/>
          </p:cNvCxnSpPr>
          <p:nvPr/>
        </p:nvCxnSpPr>
        <p:spPr>
          <a:xfrm>
            <a:off x="4419885" y="4483103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65462E8-F1C0-D125-5478-0C1E7B5456C5}"/>
              </a:ext>
            </a:extLst>
          </p:cNvPr>
          <p:cNvCxnSpPr>
            <a:cxnSpLocks/>
          </p:cNvCxnSpPr>
          <p:nvPr/>
        </p:nvCxnSpPr>
        <p:spPr>
          <a:xfrm>
            <a:off x="4419885" y="5777065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DCBE97A-4ABD-1E87-6C1C-B841C2233BD5}"/>
              </a:ext>
            </a:extLst>
          </p:cNvPr>
          <p:cNvCxnSpPr>
            <a:cxnSpLocks/>
          </p:cNvCxnSpPr>
          <p:nvPr/>
        </p:nvCxnSpPr>
        <p:spPr>
          <a:xfrm>
            <a:off x="6334949" y="1929685"/>
            <a:ext cx="3393469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9823010-9AAE-D4F3-816F-5A189468E6C3}"/>
              </a:ext>
            </a:extLst>
          </p:cNvPr>
          <p:cNvCxnSpPr>
            <a:cxnSpLocks/>
          </p:cNvCxnSpPr>
          <p:nvPr/>
        </p:nvCxnSpPr>
        <p:spPr>
          <a:xfrm>
            <a:off x="6334949" y="3215020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066EC5E-01C1-1488-373B-A06F5267659C}"/>
              </a:ext>
            </a:extLst>
          </p:cNvPr>
          <p:cNvCxnSpPr>
            <a:cxnSpLocks/>
          </p:cNvCxnSpPr>
          <p:nvPr/>
        </p:nvCxnSpPr>
        <p:spPr>
          <a:xfrm>
            <a:off x="6334949" y="4483103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AAA945A-7A7E-EDE1-D8A7-E534AFF9C989}"/>
              </a:ext>
            </a:extLst>
          </p:cNvPr>
          <p:cNvCxnSpPr>
            <a:cxnSpLocks/>
          </p:cNvCxnSpPr>
          <p:nvPr/>
        </p:nvCxnSpPr>
        <p:spPr>
          <a:xfrm>
            <a:off x="6334949" y="5777065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19A7FB7-EAF5-D311-9300-1D5DE5F537AA}"/>
              </a:ext>
            </a:extLst>
          </p:cNvPr>
          <p:cNvCxnSpPr>
            <a:cxnSpLocks/>
          </p:cNvCxnSpPr>
          <p:nvPr/>
        </p:nvCxnSpPr>
        <p:spPr>
          <a:xfrm>
            <a:off x="8215508" y="3215020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8AD7E10-ACF6-A01D-B01A-29074CED71A5}"/>
              </a:ext>
            </a:extLst>
          </p:cNvPr>
          <p:cNvCxnSpPr>
            <a:cxnSpLocks/>
          </p:cNvCxnSpPr>
          <p:nvPr/>
        </p:nvCxnSpPr>
        <p:spPr>
          <a:xfrm>
            <a:off x="8215508" y="4483103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1EE4FC8-8B7E-C6F9-C40A-7422716AB51F}"/>
              </a:ext>
            </a:extLst>
          </p:cNvPr>
          <p:cNvCxnSpPr>
            <a:cxnSpLocks/>
          </p:cNvCxnSpPr>
          <p:nvPr/>
        </p:nvCxnSpPr>
        <p:spPr>
          <a:xfrm>
            <a:off x="8215508" y="5777065"/>
            <a:ext cx="3419348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6F8D9AD-B039-988E-6A2A-82239D13E1A5}"/>
              </a:ext>
            </a:extLst>
          </p:cNvPr>
          <p:cNvCxnSpPr>
            <a:cxnSpLocks/>
          </p:cNvCxnSpPr>
          <p:nvPr/>
        </p:nvCxnSpPr>
        <p:spPr>
          <a:xfrm>
            <a:off x="10121946" y="1929685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4926D24-916F-9ED8-F54D-4F17E59A253D}"/>
              </a:ext>
            </a:extLst>
          </p:cNvPr>
          <p:cNvCxnSpPr>
            <a:cxnSpLocks/>
          </p:cNvCxnSpPr>
          <p:nvPr/>
        </p:nvCxnSpPr>
        <p:spPr>
          <a:xfrm>
            <a:off x="10121946" y="3215020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1F95D1A-61AC-14A6-409A-062EA4428AA4}"/>
              </a:ext>
            </a:extLst>
          </p:cNvPr>
          <p:cNvCxnSpPr>
            <a:cxnSpLocks/>
          </p:cNvCxnSpPr>
          <p:nvPr/>
        </p:nvCxnSpPr>
        <p:spPr>
          <a:xfrm>
            <a:off x="10121946" y="4483103"/>
            <a:ext cx="1512910" cy="0"/>
          </a:xfrm>
          <a:prstGeom prst="line">
            <a:avLst/>
          </a:prstGeom>
          <a:ln w="9525">
            <a:solidFill>
              <a:schemeClr val="bg1">
                <a:alpha val="3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714971B-94E2-660C-A92E-57FE0E327406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4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E314C-8A26-1EC1-5403-47C307F00FBF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Экспертиза технической документации </a:t>
            </a:r>
          </a:p>
        </p:txBody>
      </p:sp>
    </p:spTree>
    <p:extLst>
      <p:ext uri="{BB962C8B-B14F-4D97-AF65-F5344CB8AC3E}">
        <p14:creationId xmlns:p14="http://schemas.microsoft.com/office/powerpoint/2010/main" val="231040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FC9F9D7-5E17-B983-A2E9-6ECCA48BA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52" y="4032482"/>
            <a:ext cx="4415482" cy="2835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E528FC-0269-0429-4C50-3EC93A5649B1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5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AC833-E12D-12A9-3BF2-E9A5A7199DDD}"/>
              </a:ext>
            </a:extLst>
          </p:cNvPr>
          <p:cNvSpPr txBox="1"/>
          <p:nvPr/>
        </p:nvSpPr>
        <p:spPr>
          <a:xfrm>
            <a:off x="269606" y="1106487"/>
            <a:ext cx="32231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имеет многолетний опыт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проведении экспертизы безопасности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(обоснования безопасности)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предприятий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организаций, осуществляющих деятельность в области использования атомной энергии.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1FB60-375B-A6D4-48A4-9BFB65402ACD}"/>
              </a:ext>
            </a:extLst>
          </p:cNvPr>
          <p:cNvSpPr txBox="1"/>
          <p:nvPr/>
        </p:nvSpPr>
        <p:spPr>
          <a:xfrm>
            <a:off x="3350301" y="1331774"/>
            <a:ext cx="8433711" cy="277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600" indent="-228600" algn="l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200" dirty="0">
                <a:solidFill>
                  <a:srgbClr val="265BED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Атомные станции (блоки атомных станций) и исследовательские ядерные установки: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3424AB-E454-F21B-BF66-12E8C00DC1E6}"/>
              </a:ext>
            </a:extLst>
          </p:cNvPr>
          <p:cNvSpPr txBox="1"/>
          <p:nvPr/>
        </p:nvSpPr>
        <p:spPr>
          <a:xfrm>
            <a:off x="3350301" y="2648917"/>
            <a:ext cx="8291304" cy="1265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600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ru-RU" sz="1200" dirty="0">
                <a:solidFill>
                  <a:srgbClr val="265BE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Ядерные установки (суда и другие плавсредства, другие содержащие ядерные материалы сооружения, комплексы, установки для производства, использования, переработки, транспортирования ядерного топлива и ядерных материалов), радиационные источники, пункты хранения ядерных материалов и радиоактивных веществ, пункты хранения, хранилища радиоактивных отходов, ядерные материалы, радиоактивные вещества, радиоактивные отходы, ядерное топливо, отработавшее ядерное топливо: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00580A-5C06-2C42-B1CE-32467EF3993D}"/>
              </a:ext>
            </a:extLst>
          </p:cNvPr>
          <p:cNvSpPr txBox="1"/>
          <p:nvPr/>
        </p:nvSpPr>
        <p:spPr>
          <a:xfrm>
            <a:off x="3547676" y="3924075"/>
            <a:ext cx="812082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600" indent="-228600">
              <a:spcAft>
                <a:spcPts val="600"/>
              </a:spcAft>
              <a:buFont typeface="+mj-lt"/>
              <a:buAutoNum type="arabicParenR"/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Размещение, проектирование, сооружение, эксплуатация и вывод из эксплуатации радиационных источников, пунктов хранения радиоактивных веществ, пунктов хранения, хранилищ радиоактивных отходов;</a:t>
            </a:r>
          </a:p>
          <a:p>
            <a:pPr marL="336600" indent="-228600">
              <a:spcAft>
                <a:spcPts val="600"/>
              </a:spcAft>
              <a:buFont typeface="+mj-lt"/>
              <a:buAutoNum type="arabicParenR"/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Проектирование и конструирование ядерных установок, радиационных источников, пунктов хранения ядерных материалов и радиоактивных веществ, хранилищ радиоактивных отходов;</a:t>
            </a:r>
          </a:p>
          <a:p>
            <a:pPr marL="336600" indent="-228600">
              <a:spcAft>
                <a:spcPts val="600"/>
              </a:spcAft>
              <a:buFont typeface="+mj-lt"/>
              <a:buAutoNum type="arabicParenR"/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Конструирование и изготовление оборудования для ядерных установок, радиационных источников, пунктов хранения ядерных материалов и радиоактивных веществ, хранилищ радиоактивных отходов;</a:t>
            </a:r>
          </a:p>
          <a:p>
            <a:pPr marL="336600" indent="-228600">
              <a:spcAft>
                <a:spcPts val="600"/>
              </a:spcAft>
              <a:buFont typeface="+mj-lt"/>
              <a:buAutoNum type="arabicParenR"/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Использование ядерных материалов и радиоактивных веществ при проведении научно-исследовательских </a:t>
            </a:r>
            <a:b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и опытно-конструкторских работ;</a:t>
            </a:r>
          </a:p>
          <a:p>
            <a:pPr marL="336600" indent="-228600">
              <a:spcAft>
                <a:spcPts val="600"/>
              </a:spcAft>
              <a:buFont typeface="+mj-lt"/>
              <a:buAutoNum type="arabicParenR"/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Обращение с радиоактивными веществами при производстве, использовании, переработке, транспортировании и хранении радиоактивных веществ;</a:t>
            </a:r>
          </a:p>
          <a:p>
            <a:pPr marL="336600" indent="-228600">
              <a:spcAft>
                <a:spcPts val="600"/>
              </a:spcAft>
              <a:buFont typeface="+mj-lt"/>
              <a:buAutoNum type="arabicParenR"/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Обращение с радиоактивными отходами при их хранении, переработке, транспортирование.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34A0AA-0D47-8A35-363E-E9D361BE1913}"/>
              </a:ext>
            </a:extLst>
          </p:cNvPr>
          <p:cNvSpPr txBox="1"/>
          <p:nvPr/>
        </p:nvSpPr>
        <p:spPr>
          <a:xfrm>
            <a:off x="3547676" y="1607129"/>
            <a:ext cx="8120824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Объекты использования атомной энергии в части проектной, конструкторской, технологической документации </a:t>
            </a:r>
            <a:b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100" dirty="0">
                <a:latin typeface="Inter 18pt 18pt" panose="02000503000000020004" pitchFamily="2" charset="0"/>
                <a:ea typeface="Inter 18pt 18pt" panose="02000503000000020004" pitchFamily="2" charset="0"/>
              </a:rPr>
              <a:t>на оборудование и системы для атомных станций и исследовательских ядерных установок видов деятельности, осуществляемых организациями, выполняющими работы и предоставляющими услуги эксплуатирующим организациям в отношении указанного оборудования и систем при проектировании,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AE1C19-9C55-6AF5-2F9C-7AD0FB0E67A0}"/>
              </a:ext>
            </a:extLst>
          </p:cNvPr>
          <p:cNvGrpSpPr/>
          <p:nvPr/>
        </p:nvGrpSpPr>
        <p:grpSpPr>
          <a:xfrm>
            <a:off x="3547676" y="1206545"/>
            <a:ext cx="8236336" cy="5208106"/>
            <a:chOff x="3547676" y="1206545"/>
            <a:chExt cx="8301678" cy="520810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E9FE0F-6297-CB77-3D6E-7FDEADBBF3CB}"/>
                </a:ext>
              </a:extLst>
            </p:cNvPr>
            <p:cNvCxnSpPr>
              <a:cxnSpLocks/>
            </p:cNvCxnSpPr>
            <p:nvPr/>
          </p:nvCxnSpPr>
          <p:spPr>
            <a:xfrm>
              <a:off x="3547676" y="2558267"/>
              <a:ext cx="8301678" cy="0"/>
            </a:xfrm>
            <a:prstGeom prst="line">
              <a:avLst/>
            </a:prstGeom>
            <a:ln w="12700">
              <a:solidFill>
                <a:srgbClr val="265B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C5C33A-8714-30D8-8748-E2A40017855B}"/>
                </a:ext>
              </a:extLst>
            </p:cNvPr>
            <p:cNvCxnSpPr>
              <a:cxnSpLocks/>
            </p:cNvCxnSpPr>
            <p:nvPr/>
          </p:nvCxnSpPr>
          <p:spPr>
            <a:xfrm>
              <a:off x="3547676" y="6414651"/>
              <a:ext cx="8301678" cy="0"/>
            </a:xfrm>
            <a:prstGeom prst="line">
              <a:avLst/>
            </a:prstGeom>
            <a:ln w="12700">
              <a:solidFill>
                <a:srgbClr val="265B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567378-0D1A-5503-59D8-C11A7EF6040F}"/>
                </a:ext>
              </a:extLst>
            </p:cNvPr>
            <p:cNvCxnSpPr>
              <a:cxnSpLocks/>
            </p:cNvCxnSpPr>
            <p:nvPr/>
          </p:nvCxnSpPr>
          <p:spPr>
            <a:xfrm>
              <a:off x="3547676" y="1206545"/>
              <a:ext cx="8301678" cy="0"/>
            </a:xfrm>
            <a:prstGeom prst="line">
              <a:avLst/>
            </a:prstGeom>
            <a:ln w="12700">
              <a:solidFill>
                <a:srgbClr val="265B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B835E0-F086-1CD7-1758-F77A2C4F7B19}"/>
              </a:ext>
            </a:extLst>
          </p:cNvPr>
          <p:cNvSpPr txBox="1"/>
          <p:nvPr/>
        </p:nvSpPr>
        <p:spPr>
          <a:xfrm>
            <a:off x="269606" y="236978"/>
            <a:ext cx="9248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Экспертиза ядерной и радиационной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89759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F045E9A-6859-081A-043C-E79C24FB4F22}"/>
              </a:ext>
            </a:extLst>
          </p:cNvPr>
          <p:cNvSpPr/>
          <p:nvPr/>
        </p:nvSpPr>
        <p:spPr>
          <a:xfrm>
            <a:off x="0" y="0"/>
            <a:ext cx="4008438" cy="6858000"/>
          </a:xfrm>
          <a:prstGeom prst="rect">
            <a:avLst/>
          </a:prstGeom>
          <a:solidFill>
            <a:srgbClr val="F3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  <a:endParaRPr lang="en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Разработка ремонтной документации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5D623-3084-0A10-D219-D1D2F90AD451}"/>
              </a:ext>
            </a:extLst>
          </p:cNvPr>
          <p:cNvSpPr txBox="1"/>
          <p:nvPr/>
        </p:nvSpPr>
        <p:spPr>
          <a:xfrm>
            <a:off x="269606" y="1106487"/>
            <a:ext cx="32231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имеет опыт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разработке ремонтной документации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оборудования, эксплуатируемого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Российских и зарубежных АЭС в соответствии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действующими стандартами СТО 1.1.1.01.003.1074-2015,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СТО 1.1.1.01.003.1075-2019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АО «Концерн Росэнергоатом» и организаций, эксплуатирующих зарубежные АЭС Российского типа.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77A674-1726-79BF-A055-F68727DEBE74}"/>
              </a:ext>
            </a:extLst>
          </p:cNvPr>
          <p:cNvSpPr txBox="1"/>
          <p:nvPr/>
        </p:nvSpPr>
        <p:spPr>
          <a:xfrm>
            <a:off x="4205501" y="1106487"/>
            <a:ext cx="32620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Виды оборудования, на которое ООО «РАЭ» проводит разработку ремонтной документации на </a:t>
            </a:r>
            <a:r>
              <a:rPr lang="ru-RU" sz="1600" kern="0" dirty="0" err="1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ТОиР</a:t>
            </a: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1A4C21-5B71-35A6-843B-380C33D1849A}"/>
              </a:ext>
            </a:extLst>
          </p:cNvPr>
          <p:cNvSpPr txBox="1"/>
          <p:nvPr/>
        </p:nvSpPr>
        <p:spPr>
          <a:xfrm>
            <a:off x="4205501" y="2328292"/>
            <a:ext cx="326209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Тепломеханическое оборудование;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Детали и сборочные единицы трубопроводов;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Оборудование систем вентиляции, важных для безопасности атомных станций;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Насосное оборудование;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Теплообменное оборудование;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Трубопроводная арматура;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Электротехническое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оборудование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9F8D8D-A26C-F8A1-2626-1E6C3DB9EDFE}"/>
              </a:ext>
            </a:extLst>
          </p:cNvPr>
          <p:cNvSpPr/>
          <p:nvPr/>
        </p:nvSpPr>
        <p:spPr>
          <a:xfrm>
            <a:off x="4318000" y="5588000"/>
            <a:ext cx="7531354" cy="978710"/>
          </a:xfrm>
          <a:prstGeom prst="rect">
            <a:avLst/>
          </a:prstGeom>
          <a:solidFill>
            <a:srgbClr val="1E66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94B345-E351-5483-610B-D490B6801E77}"/>
              </a:ext>
            </a:extLst>
          </p:cNvPr>
          <p:cNvSpPr txBox="1"/>
          <p:nvPr/>
        </p:nvSpPr>
        <p:spPr>
          <a:xfrm>
            <a:off x="4559300" y="5748541"/>
            <a:ext cx="7073900" cy="67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За период осуществления деятельности было разработано, согласовано и введено в действие более </a:t>
            </a:r>
            <a:r>
              <a:rPr lang="ru-RU" sz="1400" b="1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350</a:t>
            </a: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 комплектов ремонтной  документации в соответствии с требованиями, которых проводится ремонт и эксплуатация оборудования на объектах использования атомной энергии.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6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33BB24C-492A-4199-2260-F6AF9E899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899" y="1118486"/>
            <a:ext cx="4957101" cy="43249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4C1A2E-C510-F97E-564F-E96D8F515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56549"/>
            <a:ext cx="4106969" cy="26014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25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DAC71-6BE5-761D-A876-4BCA62292F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464" y="2064919"/>
            <a:ext cx="4019549" cy="43882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F045E9A-6859-081A-043C-E79C24FB4F22}"/>
              </a:ext>
            </a:extLst>
          </p:cNvPr>
          <p:cNvSpPr/>
          <p:nvPr/>
        </p:nvSpPr>
        <p:spPr>
          <a:xfrm>
            <a:off x="0" y="0"/>
            <a:ext cx="4008438" cy="6858000"/>
          </a:xfrm>
          <a:prstGeom prst="rect">
            <a:avLst/>
          </a:prstGeom>
          <a:solidFill>
            <a:srgbClr val="F3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  <a:endParaRPr lang="en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E0F7-23BD-F2C4-7F5D-BD3B70E9ABB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Разработка РКД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E8D240-254B-E4C6-65E4-E74C0C4B90A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994500-C626-5C5A-C5CF-8CBF3A2C1DBC}"/>
              </a:ext>
            </a:extLst>
          </p:cNvPr>
          <p:cNvSpPr txBox="1"/>
          <p:nvPr/>
        </p:nvSpPr>
        <p:spPr>
          <a:xfrm>
            <a:off x="269606" y="1106487"/>
            <a:ext cx="345149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осуществляет комплекс работ по разработке рабочей конструкторской документации на вновь изготавливаемые грузоподъёмные машины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механизмы согласно требованиям НП-043-18, осуществляющие транспортно-технологические операции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перемещению грузов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объектах использования атомной энергии (ОИАЭ)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соответствии с общими принципами безопасности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НП-001-15, НП-016-05,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НП-033-11.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57382-A7B2-FB10-72C5-B2D391E010F2}"/>
              </a:ext>
            </a:extLst>
          </p:cNvPr>
          <p:cNvSpPr txBox="1"/>
          <p:nvPr/>
        </p:nvSpPr>
        <p:spPr>
          <a:xfrm>
            <a:off x="4205501" y="1106487"/>
            <a:ext cx="7578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июля 2019 года конструкторским подразделением выполнено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b="1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около 90 конструкторских разработок </a:t>
            </a: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специальному оборудованию ОИАЭ для различных заказчиков: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34EFA3-55EF-4B9A-21B1-2C57CABE8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419" y="2278179"/>
            <a:ext cx="5692581" cy="4579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26D89-033A-5138-E36F-45AA345DFAA7}"/>
              </a:ext>
            </a:extLst>
          </p:cNvPr>
          <p:cNvSpPr txBox="1"/>
          <p:nvPr/>
        </p:nvSpPr>
        <p:spPr>
          <a:xfrm>
            <a:off x="4205501" y="2064919"/>
            <a:ext cx="3465300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4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Перегрузочная машина г/п 32 т;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4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Краны г/п 2 т;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4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Специальные электротали электрической цепной г/п 5 т;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4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Краны мостовые электрические однобалочные г/п от 2 т до 10 т;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4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Модернизация мостового крана специального опорного электрического двухбалочного, кранов мостовых электрических различной грузоподъемности (однобалочных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и двухбалочных), устройства для демонтажа приводов системы управления и защиты реактора г/п 1 т энергоблока, тележки кранового типа г/п 20/2 т;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4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Разработана РКД на доработку кранов мостовых электрических однобалочных и двухбалочных различной грузоподъемности от 5 т до 25 т.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D6D33E-2542-97A8-1802-263FBDE7623B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7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1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C0792C-4422-67FD-7168-0CCD0BDDC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3850F8-A33B-FB40-9DEF-631DB57531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003D">
                  <a:alpha val="27029"/>
                  <a:lumMod val="35000"/>
                  <a:lumOff val="65000"/>
                </a:srgbClr>
              </a:gs>
              <a:gs pos="100000">
                <a:srgbClr val="00003D">
                  <a:alpha val="21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D2090A-77B0-542D-E04A-437BE4219D24}"/>
              </a:ext>
            </a:extLst>
          </p:cNvPr>
          <p:cNvSpPr/>
          <p:nvPr/>
        </p:nvSpPr>
        <p:spPr>
          <a:xfrm>
            <a:off x="7019214" y="1160462"/>
            <a:ext cx="4318000" cy="4500563"/>
          </a:xfrm>
          <a:prstGeom prst="rect">
            <a:avLst/>
          </a:prstGeom>
          <a:solidFill>
            <a:srgbClr val="265BED">
              <a:alpha val="316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4B573E-0DB8-510E-C11B-0A08D9B875FF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705AD10-1F4A-F58E-F0F4-F0C9DB47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737" y="203196"/>
            <a:ext cx="1679576" cy="5570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B1EB1F-7CA7-7F12-5004-7AD6463EC0F5}"/>
              </a:ext>
            </a:extLst>
          </p:cNvPr>
          <p:cNvSpPr txBox="1"/>
          <p:nvPr/>
        </p:nvSpPr>
        <p:spPr>
          <a:xfrm>
            <a:off x="7262315" y="1288512"/>
            <a:ext cx="346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Статус головной конструкторской организации — это высокая ответственность за: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0D83A7-2A9B-EA15-4310-1DBF6BFBB91A}"/>
              </a:ext>
            </a:extLst>
          </p:cNvPr>
          <p:cNvSpPr txBox="1"/>
          <p:nvPr/>
        </p:nvSpPr>
        <p:spPr>
          <a:xfrm>
            <a:off x="7262315" y="2207042"/>
            <a:ext cx="24347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разработку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и сопровождение технической документации,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формирование единых проектных решений </a:t>
            </a:r>
            <a:b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по продукции,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методическую поддержку отрасли,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5"/>
              </a:buBlip>
            </a:pPr>
            <a:r>
              <a:rPr lang="ru-RU" sz="1200" dirty="0">
                <a:solidFill>
                  <a:schemeClr val="bg1"/>
                </a:solidFill>
                <a:effectLst/>
                <a:latin typeface="Inter 18pt 18pt" panose="02000503000000020004" pitchFamily="2" charset="0"/>
                <a:ea typeface="Inter 18pt 18pt" panose="02000503000000020004" pitchFamily="2" charset="0"/>
              </a:rPr>
              <a:t>внедрение новых инженерных подходов и обеспечение надёжности на каждом этапе жизненного цикла изделий.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B9E721-BD05-7763-A925-6778AAE9DF9A}"/>
              </a:ext>
            </a:extLst>
          </p:cNvPr>
          <p:cNvSpPr/>
          <p:nvPr/>
        </p:nvSpPr>
        <p:spPr>
          <a:xfrm>
            <a:off x="4026014" y="1160462"/>
            <a:ext cx="2993200" cy="4500563"/>
          </a:xfrm>
          <a:prstGeom prst="rect">
            <a:avLst/>
          </a:prstGeom>
          <a:solidFill>
            <a:srgbClr val="1E66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BF0A7-F969-34BB-C780-8BAC2E640BCB}"/>
              </a:ext>
            </a:extLst>
          </p:cNvPr>
          <p:cNvSpPr txBox="1"/>
          <p:nvPr/>
        </p:nvSpPr>
        <p:spPr>
          <a:xfrm>
            <a:off x="4178858" y="1288512"/>
            <a:ext cx="259725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25 июля 2025 года назначено приказом Госкорпорации «Росатом» № 1/1466 головной конструкторской организацией по группе однородной продукции «грузоподъемное оборудование, грузоподъемные краны, тали</a:t>
            </a:r>
            <a:r>
              <a:rPr lang="en-US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»</a:t>
            </a:r>
            <a:r>
              <a:rPr lang="ru-RU" sz="1600" kern="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6EE1B-AFDD-FB5C-E3B2-CC12EC4DCD5C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8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C595C-68AE-80C9-A192-F4A1D154FFF1}"/>
              </a:ext>
            </a:extLst>
          </p:cNvPr>
          <p:cNvSpPr txBox="1"/>
          <p:nvPr/>
        </p:nvSpPr>
        <p:spPr>
          <a:xfrm>
            <a:off x="269607" y="236978"/>
            <a:ext cx="8645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Головная конструкторская организация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69E07-A403-2754-02E3-71C18BFA56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466" y="2205353"/>
            <a:ext cx="2042926" cy="29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61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332810D-42D2-4E6E-4377-65F08A61505D}"/>
              </a:ext>
            </a:extLst>
          </p:cNvPr>
          <p:cNvSpPr/>
          <p:nvPr/>
        </p:nvSpPr>
        <p:spPr>
          <a:xfrm>
            <a:off x="-2" y="4941392"/>
            <a:ext cx="12192002" cy="1941900"/>
          </a:xfrm>
          <a:prstGeom prst="rect">
            <a:avLst/>
          </a:prstGeom>
          <a:solidFill>
            <a:srgbClr val="0000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8921C-F92E-3153-B2BD-1A08AF00C857}"/>
              </a:ext>
            </a:extLst>
          </p:cNvPr>
          <p:cNvSpPr txBox="1"/>
          <p:nvPr/>
        </p:nvSpPr>
        <p:spPr>
          <a:xfrm>
            <a:off x="269606" y="236978"/>
            <a:ext cx="8658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3D"/>
                </a:solidFill>
                <a:latin typeface="Inter 18pt 18pt Medium" panose="02000503000000020004" pitchFamily="2" charset="0"/>
                <a:ea typeface="Inter 18pt 18pt Medium" panose="02000503000000020004" pitchFamily="2" charset="0"/>
              </a:rPr>
              <a:t>Интеграция оборудования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95CA5-F244-D019-CB2D-12F383B8DEE8}"/>
              </a:ext>
            </a:extLst>
          </p:cNvPr>
          <p:cNvCxnSpPr/>
          <p:nvPr/>
        </p:nvCxnSpPr>
        <p:spPr>
          <a:xfrm>
            <a:off x="371475" y="847494"/>
            <a:ext cx="11412538" cy="0"/>
          </a:xfrm>
          <a:prstGeom prst="line">
            <a:avLst/>
          </a:prstGeom>
          <a:ln w="190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AD453E-181A-993B-5D89-B5222AC86FD9}"/>
              </a:ext>
            </a:extLst>
          </p:cNvPr>
          <p:cNvSpPr txBox="1"/>
          <p:nvPr/>
        </p:nvSpPr>
        <p:spPr>
          <a:xfrm>
            <a:off x="269606" y="1106487"/>
            <a:ext cx="28366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ООО «РАЭ» участвует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работах по интеграции оборудования, ранее изготовленного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по требованиям проекта Балтийской АЭС </a:t>
            </a:r>
            <a:b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на энергоблоках №3 и №4 Ленинградской АЭС-2.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4AC95-068F-6A5D-8BCD-B6BB760A10B8}"/>
              </a:ext>
            </a:extLst>
          </p:cNvPr>
          <p:cNvSpPr txBox="1"/>
          <p:nvPr/>
        </p:nvSpPr>
        <p:spPr>
          <a:xfrm>
            <a:off x="4205500" y="1106486"/>
            <a:ext cx="7578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kern="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рамках этих работ выполняются следующие ключевые мероприятия: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C4C0C-643C-F4FE-56D8-638D69E798EA}"/>
              </a:ext>
            </a:extLst>
          </p:cNvPr>
          <p:cNvSpPr txBox="1"/>
          <p:nvPr/>
        </p:nvSpPr>
        <p:spPr>
          <a:xfrm>
            <a:off x="4205501" y="1503621"/>
            <a:ext cx="757851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Разработка рабочих программ обследования оборудования;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Проведение сопоставительного анализа на соответствие требований действующих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в Российской Федерации НД, при изготовлении оборудования для Балтийской АЭС,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для возможности его применения в проекте энергоблоков № 3 и № 4 Ленинградской АЭС-2, </a:t>
            </a:r>
            <a:b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</a:b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с оформлением отчета;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80000"/>
              <a:buBlip>
                <a:blip r:embed="rId2"/>
              </a:buBlip>
            </a:pPr>
            <a:r>
              <a:rPr lang="ru-RU" sz="1200" dirty="0">
                <a:solidFill>
                  <a:srgbClr val="00003D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Участие в обследовании оборудования, для определения необходимости и объема доработки оборудования для обеспечения его безопасной и эффективной эксплуатации на Ленинградской АЭС-2.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CDF6AC-ABBD-094B-4158-AEBBD4CC43CF}"/>
              </a:ext>
            </a:extLst>
          </p:cNvPr>
          <p:cNvSpPr txBox="1"/>
          <p:nvPr/>
        </p:nvSpPr>
        <p:spPr>
          <a:xfrm>
            <a:off x="4498312" y="5740887"/>
            <a:ext cx="7370504" cy="805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Этот комплекс работ обеспечивает возможность применения ранее изготовленного оборудования, способствует  сокращению сроков и затрат при строительстве энергоблоков №3, №4 Ленинградской АЭС-2, а также обеспечивает соответствие оборудования требованиям безопасности и надёжности, предъявляемым к объектам атомной энергетики.</a:t>
            </a:r>
          </a:p>
        </p:txBody>
      </p:sp>
      <p:pic>
        <p:nvPicPr>
          <p:cNvPr id="1028" name="Picture 4" descr="Ленинградская АЭС остановила энергоблок №5 до конца сентября...">
            <a:extLst>
              <a:ext uri="{FF2B5EF4-FFF2-40B4-BE49-F238E27FC236}">
                <a16:creationId xmlns:a16="http://schemas.microsoft.com/office/drawing/2014/main" id="{E306F7B4-1A0A-4D8E-D915-43A14F5D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315" y="3425426"/>
            <a:ext cx="3325910" cy="218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79DA36-B16E-EC4B-7021-9AB4894BAA23}"/>
              </a:ext>
            </a:extLst>
          </p:cNvPr>
          <p:cNvSpPr txBox="1"/>
          <p:nvPr/>
        </p:nvSpPr>
        <p:spPr>
          <a:xfrm>
            <a:off x="11849354" y="6566710"/>
            <a:ext cx="34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kern="0" dirty="0">
                <a:solidFill>
                  <a:schemeClr val="bg1">
                    <a:lumMod val="75000"/>
                  </a:schemeClr>
                </a:solidFill>
                <a:latin typeface="Inter 18pt 18pt" panose="02000503000000020004" pitchFamily="2" charset="0"/>
                <a:ea typeface="Inter 18pt 18pt" panose="02000503000000020004" pitchFamily="2" charset="0"/>
              </a:rPr>
              <a:t>9</a:t>
            </a:r>
            <a:endParaRPr lang="en-RU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845FABB-D50F-A1A7-29B1-D01E04672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00" y="3427583"/>
            <a:ext cx="3636960" cy="3025606"/>
          </a:xfrm>
          <a:prstGeom prst="rect">
            <a:avLst/>
          </a:prstGeom>
        </p:spPr>
      </p:pic>
      <p:pic>
        <p:nvPicPr>
          <p:cNvPr id="2" name="Picture 2" descr="Балтийская АЭС - выбор жителей Калининградской области | Энергострана.ру">
            <a:extLst>
              <a:ext uri="{FF2B5EF4-FFF2-40B4-BE49-F238E27FC236}">
                <a16:creationId xmlns:a16="http://schemas.microsoft.com/office/drawing/2014/main" id="{8EC8E499-BDA8-BCB3-5EBB-BB189F69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4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123" y="3425081"/>
            <a:ext cx="3671887" cy="21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EB19CC4-AC33-1909-69D8-348A2B9507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097" y="3092756"/>
            <a:ext cx="3636959" cy="25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82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15423</TotalTime>
  <Words>4333</Words>
  <Application>Microsoft Macintosh PowerPoint</Application>
  <PresentationFormat>Widescreen</PresentationFormat>
  <Paragraphs>373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Calibri</vt:lpstr>
      <vt:lpstr>Inter 18pt 18pt Medium</vt:lpstr>
      <vt:lpstr>Inter 18pt 18pt</vt:lpstr>
      <vt:lpstr>Roboto</vt:lpstr>
      <vt:lpstr>Calibri Light</vt:lpstr>
      <vt:lpstr>Arial</vt:lpstr>
      <vt:lpstr>Тема Office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Userzt5</dc:creator>
  <cp:lastModifiedBy>Microsoft Office User</cp:lastModifiedBy>
  <cp:revision>142</cp:revision>
  <cp:lastPrinted>2025-09-18T09:56:37Z</cp:lastPrinted>
  <dcterms:created xsi:type="dcterms:W3CDTF">2025-09-02T10:02:49Z</dcterms:created>
  <dcterms:modified xsi:type="dcterms:W3CDTF">2026-02-17T07:04:20Z</dcterms:modified>
</cp:coreProperties>
</file>